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3"/>
  </p:notesMasterIdLst>
  <p:sldIdLst>
    <p:sldId id="256" r:id="rId2"/>
    <p:sldId id="336" r:id="rId3"/>
    <p:sldId id="257" r:id="rId4"/>
    <p:sldId id="304" r:id="rId5"/>
    <p:sldId id="310" r:id="rId6"/>
    <p:sldId id="311" r:id="rId7"/>
    <p:sldId id="313" r:id="rId8"/>
    <p:sldId id="314" r:id="rId9"/>
    <p:sldId id="321" r:id="rId10"/>
    <p:sldId id="323" r:id="rId11"/>
    <p:sldId id="285" r:id="rId12"/>
  </p:sldIdLst>
  <p:sldSz cx="9144000" cy="5143500" type="screen16x9"/>
  <p:notesSz cx="6858000" cy="9144000"/>
  <p:embeddedFontLst>
    <p:embeddedFont>
      <p:font typeface="Arvo" panose="02000000000000000000" pitchFamily="2" charset="77"/>
      <p:regular r:id="rId14"/>
      <p:bold r:id="rId15"/>
      <p:italic r:id="rId16"/>
      <p:boldItalic r:id="rId17"/>
    </p:embeddedFont>
    <p:embeddedFont>
      <p:font typeface="Bodoni" pitchFamily="2" charset="0"/>
      <p:regular r:id="rId18"/>
      <p:bold r:id="rId19"/>
      <p:italic r:id="rId20"/>
      <p:boldItalic r:id="rId21"/>
    </p:embeddedFont>
    <p:embeddedFont>
      <p:font typeface="Kreon" pitchFamily="2" charset="0"/>
      <p:regular r:id="rId22"/>
      <p:bold r:id="rId23"/>
    </p:embeddedFont>
    <p:embeddedFont>
      <p:font typeface="Quattrocento Sans" panose="020B0502050000020003" pitchFamily="34" charset="0"/>
      <p:regular r:id="rId24"/>
      <p:bold r:id="rId25"/>
      <p:italic r:id="rId26"/>
      <p:boldItalic r:id="rId27"/>
    </p:embeddedFont>
    <p:embeddedFont>
      <p:font typeface="Ubuntu" panose="020B0504030602030204" pitchFamily="34" charset="0"/>
      <p:regular r:id="rId28"/>
      <p:bold r:id="rId29"/>
      <p:italic r:id="rId30"/>
      <p:boldItalic r:id="rId31"/>
    </p:embeddedFont>
    <p:embeddedFont>
      <p:font typeface="Ubuntu Light" panose="020B0304030602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ECEC"/>
    <a:srgbClr val="999999"/>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CBCE05-2A8B-4259-81FB-AA8E270FF0E7}">
  <a:tblStyle styleId="{D8CBCE05-2A8B-4259-81FB-AA8E270FF0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68577"/>
  </p:normalViewPr>
  <p:slideViewPr>
    <p:cSldViewPr snapToGrid="0">
      <p:cViewPr varScale="1">
        <p:scale>
          <a:sx n="81" d="100"/>
          <a:sy n="81" d="100"/>
        </p:scale>
        <p:origin x="1720" y="176"/>
      </p:cViewPr>
      <p:guideLst>
        <p:guide orient="horz"/>
        <p:guide orient="horz" pos="3053"/>
        <p:guide orient="horz" pos="2871"/>
        <p:guide pos="2880"/>
      </p:guideLst>
    </p:cSldViewPr>
  </p:slideViewPr>
  <p:notesTextViewPr>
    <p:cViewPr>
      <p:scale>
        <a:sx n="150" d="100"/>
        <a:sy n="15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ableStyles" Target="tableStyles.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Hi, I’m Adeline and my project is about topic modelling Pokémon Sword and Shield game reviews.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words seem to be popping up for positive and negative reviews. </a:t>
            </a:r>
          </a:p>
          <a:p>
            <a:r>
              <a:rPr lang="en-US" dirty="0"/>
              <a:t>Perhaps it is the case of long time Pokémon fans who are used to the older games, versus newer players who started playing </a:t>
            </a:r>
            <a:r>
              <a:rPr lang="en-US" dirty="0" err="1"/>
              <a:t>Pokemon</a:t>
            </a:r>
            <a:r>
              <a:rPr lang="en-US" dirty="0"/>
              <a:t> on the switch? Or it could be the case of casual gamers enjoying the simplicity of the game, versus more seasoned gamers who expect more. </a:t>
            </a:r>
          </a:p>
          <a:p>
            <a:r>
              <a:rPr lang="en-US" dirty="0"/>
              <a:t>Looking into player characteristics would be fruitful for future work. </a:t>
            </a:r>
          </a:p>
          <a:p>
            <a:r>
              <a:rPr lang="en-US" dirty="0"/>
              <a:t>In the meantime, </a:t>
            </a:r>
            <a:r>
              <a:rPr lang="en-US" dirty="0" err="1"/>
              <a:t>GameFreak</a:t>
            </a:r>
            <a:r>
              <a:rPr lang="en-US" dirty="0"/>
              <a:t> should work on rebuilding trust in their brand, and update the games with good postgame content as a peace offering to its fans. </a:t>
            </a:r>
          </a:p>
        </p:txBody>
      </p:sp>
    </p:spTree>
    <p:extLst>
      <p:ext uri="{BB962C8B-B14F-4D97-AF65-F5344CB8AC3E}">
        <p14:creationId xmlns:p14="http://schemas.microsoft.com/office/powerpoint/2010/main" val="703267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442eb61d9d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44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players don’t seem to think so. From Metacritic reviews, the game is bad, averaging a 4 out of 10, versus a mixed score that the Let’s Go series received. </a:t>
            </a:r>
          </a:p>
          <a:p>
            <a:r>
              <a:rPr lang="en-US" dirty="0"/>
              <a:t>Why are players so upset? That’s what my project aims to answer. With a better sense of what players are upset about, Game Freak, the game developer can better deal with the backlash and perhaps, make a better game in future. </a:t>
            </a:r>
          </a:p>
        </p:txBody>
      </p:sp>
    </p:spTree>
    <p:extLst>
      <p:ext uri="{BB962C8B-B14F-4D97-AF65-F5344CB8AC3E}">
        <p14:creationId xmlns:p14="http://schemas.microsoft.com/office/powerpoint/2010/main" val="3362559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Let’s begin our journey! I’ll be taking you through my data collection and cleaning processes. How I chose an appropriate model, and the topics found before concluding. </a:t>
            </a:r>
          </a:p>
          <a:p>
            <a:pPr marL="171450" lvl="0" indent="-171450" algn="l" rtl="0">
              <a:spcBef>
                <a:spcPts val="0"/>
              </a:spcBef>
              <a:spcAft>
                <a:spcPts val="0"/>
              </a:spcAft>
            </a:pPr>
            <a:r>
              <a:rPr lang="en-US" dirty="0"/>
              <a:t>I also have my team of Pokémon to thank for helping me through the battles.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3.2k Pokémon Sword and Shield reviews were scrapped from Metacritic over a two-week period since the game’s launch date. </a:t>
            </a:r>
          </a:p>
          <a:p>
            <a:r>
              <a:rPr lang="en-US" dirty="0"/>
              <a:t>Majority of the reviews were negative. </a:t>
            </a:r>
          </a:p>
          <a:p>
            <a:r>
              <a:rPr lang="en-US" dirty="0"/>
              <a:t>Following Metacritic’s rating system, a score of less than 5 would be considered negative, 5 to 7 mixed and 8 and above positive. </a:t>
            </a:r>
          </a:p>
        </p:txBody>
      </p:sp>
    </p:spTree>
    <p:extLst>
      <p:ext uri="{BB962C8B-B14F-4D97-AF65-F5344CB8AC3E}">
        <p14:creationId xmlns:p14="http://schemas.microsoft.com/office/powerpoint/2010/main" val="3332551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Having filtered for the negative reviews, I cleaned the data by using removing non-English reviews, I also removed, short words that had less than 3 characters, stop words, rare words that appeared in less than 3 documents, common words that appeared in almost all documents. Digits, punctuations, and other special characters were also removed. </a:t>
            </a:r>
          </a:p>
          <a:p>
            <a:pPr marL="171450" lvl="0" indent="-171450" algn="l" rtl="0">
              <a:spcBef>
                <a:spcPts val="0"/>
              </a:spcBef>
              <a:spcAft>
                <a:spcPts val="0"/>
              </a:spcAft>
            </a:pPr>
            <a:r>
              <a:rPr lang="en-US" dirty="0"/>
              <a:t>Following this, I also lemmatized the words using Spacy, and kept only nouns and verbs. This was to help obtain clearer topics. Moreover, bigrams were also applied to the model. </a:t>
            </a:r>
            <a:endParaRPr dirty="0"/>
          </a:p>
        </p:txBody>
      </p:sp>
    </p:spTree>
    <p:extLst>
      <p:ext uri="{BB962C8B-B14F-4D97-AF65-F5344CB8AC3E}">
        <p14:creationId xmlns:p14="http://schemas.microsoft.com/office/powerpoint/2010/main" val="346466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442eb61d9d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442eb61d9d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What your </a:t>
            </a:r>
            <a:r>
              <a:rPr lang="en-US" dirty="0" err="1"/>
              <a:t>Eevee</a:t>
            </a:r>
            <a:r>
              <a:rPr lang="en-US" dirty="0"/>
              <a:t> evolves into depends on what evolution stone you use on it. Same thing with data and models. </a:t>
            </a:r>
          </a:p>
          <a:p>
            <a:pPr marL="171450" lvl="0" indent="-171450" algn="l" rtl="0">
              <a:spcBef>
                <a:spcPts val="0"/>
              </a:spcBef>
              <a:spcAft>
                <a:spcPts val="0"/>
              </a:spcAft>
            </a:pPr>
            <a:r>
              <a:rPr lang="en-US" dirty="0"/>
              <a:t>Latent semantic analysis, Non-negative matric vectorization, </a:t>
            </a:r>
            <a:r>
              <a:rPr lang="en-GB" sz="1100" b="0" i="0" u="none" strike="noStrike" cap="none" dirty="0">
                <a:solidFill>
                  <a:srgbClr val="000000"/>
                </a:solidFill>
                <a:effectLst/>
                <a:latin typeface="Arial"/>
                <a:ea typeface="Arial"/>
                <a:cs typeface="Arial"/>
                <a:sym typeface="Arial"/>
              </a:rPr>
              <a:t>Latent Dirichlet Allocation</a:t>
            </a:r>
          </a:p>
          <a:p>
            <a:pPr marL="171450" lvl="0" indent="-171450" algn="l" rtl="0">
              <a:spcBef>
                <a:spcPts val="0"/>
              </a:spcBef>
              <a:spcAft>
                <a:spcPts val="0"/>
              </a:spcAft>
            </a:pPr>
            <a:r>
              <a:rPr lang="en-US" dirty="0"/>
              <a:t>I applied 3 different models on the negative Pokémon reviews. LSA and NMF resulted in topics that were not as distinct as the LDA models.</a:t>
            </a:r>
          </a:p>
          <a:p>
            <a:pPr marL="171450" lvl="0" indent="-171450" algn="l" rtl="0">
              <a:spcBef>
                <a:spcPts val="0"/>
              </a:spcBef>
              <a:spcAft>
                <a:spcPts val="0"/>
              </a:spcAft>
            </a:pPr>
            <a:r>
              <a:rPr lang="en-US" dirty="0"/>
              <a:t>The choice was between genism’s default LDA, and Mallet LDA. The main different between the two LDA models is the sampling method. </a:t>
            </a:r>
            <a:endParaRPr dirty="0"/>
          </a:p>
        </p:txBody>
      </p:sp>
    </p:spTree>
    <p:extLst>
      <p:ext uri="{BB962C8B-B14F-4D97-AF65-F5344CB8AC3E}">
        <p14:creationId xmlns:p14="http://schemas.microsoft.com/office/powerpoint/2010/main" val="1790352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choose between the two LDA models, and determine the number of topics, I used coherence score as a metrics. Coherence scores assess the quality of the topics by examining the degree of semantic similarity between each topic’s top words. The higher the coherence score, the better. </a:t>
            </a:r>
          </a:p>
          <a:p>
            <a:r>
              <a:rPr lang="en-US" dirty="0"/>
              <a:t>Looking at the graph, it appears that mallet LDA outperforms </a:t>
            </a:r>
            <a:r>
              <a:rPr lang="en-US" dirty="0" err="1"/>
              <a:t>gensim</a:t>
            </a:r>
            <a:r>
              <a:rPr lang="en-US" dirty="0"/>
              <a:t>, and the optimal number of topics is 5.</a:t>
            </a:r>
          </a:p>
        </p:txBody>
      </p:sp>
    </p:spTree>
    <p:extLst>
      <p:ext uri="{BB962C8B-B14F-4D97-AF65-F5344CB8AC3E}">
        <p14:creationId xmlns:p14="http://schemas.microsoft.com/office/powerpoint/2010/main" val="1882830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42eb61d9d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442eb61d9d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terms of experience, players felt that the story was lacking, and overall game play was too easy. Moreover, the much hyped up wild area was poorly animated, and mostly empty.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Another gripe was the lack of content in the switch game. Players often compared the switch games to the 3DS games, which had a lot more features, and content. If you look at the word map, cut comes up quite prominently. One of the reasons is because of a large number of Pokémon were cut out from Sword and Shield.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it’s no wonder that they felt that play time was way to short. Many players completed the game in 10 to 25 hours.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On the visuals, many of the players felt that the animation, graphics, models lacked quality and texture. Expectations were sky high on the visuals part because Game Freak cited this as the reason for cutting out so many Pokémon from the game. </a:t>
            </a:r>
          </a:p>
          <a:p>
            <a:endParaRPr lang="en-US" dirty="0"/>
          </a:p>
          <a:p>
            <a:r>
              <a:rPr lang="en-US" dirty="0"/>
              <a:t>You can also see that new Pokémon models were not made, and were reused from the 3DS. </a:t>
            </a:r>
          </a:p>
          <a:p>
            <a:r>
              <a:rPr lang="en-US" dirty="0"/>
              <a:t>And because Game Freak did not deliver on their promise of stunning visuals, many players felt betrayed by the developer.</a:t>
            </a:r>
          </a:p>
          <a:p>
            <a:r>
              <a:rPr lang="en-US" dirty="0"/>
              <a:t>They felt Game Freak lied to them, and that the cut in Pokémon was not justified given the state of the visuals.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58421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Interestingly, when I repeated the same steps on positive reviews, there were only two main topics, positive feelings about the game, and how they enjoyed the game.</a:t>
            </a:r>
          </a:p>
        </p:txBody>
      </p:sp>
    </p:spTree>
    <p:extLst>
      <p:ext uri="{BB962C8B-B14F-4D97-AF65-F5344CB8AC3E}">
        <p14:creationId xmlns:p14="http://schemas.microsoft.com/office/powerpoint/2010/main" val="306952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2" name="Google Shape;22;p3"/>
          <p:cNvSpPr/>
          <p:nvPr/>
        </p:nvSpPr>
        <p:spPr>
          <a:xfrm>
            <a:off x="0" y="0"/>
            <a:ext cx="2855700" cy="51435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rgbClr val="FFFFFF"/>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w="28575"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rgbClr val="87EAD9"/>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rgbClr val="FFFFFF"/>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rgbClr val="81ECEC"/>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rgbClr val="FFFFFF"/>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11"/>
          <p:cNvCxnSpPr/>
          <p:nvPr/>
        </p:nvCxnSpPr>
        <p:spPr>
          <a:xfrm>
            <a:off x="4550550" y="1941425"/>
            <a:ext cx="0" cy="1927500"/>
          </a:xfrm>
          <a:prstGeom prst="straightConnector1">
            <a:avLst/>
          </a:prstGeom>
          <a:noFill/>
          <a:ln w="38100" cap="flat" cmpd="sng">
            <a:solidFill>
              <a:srgbClr val="81ECEC"/>
            </a:solidFill>
            <a:prstDash val="solid"/>
            <a:round/>
            <a:headEnd type="none" w="med" len="med"/>
            <a:tailEnd type="none" w="med" len="med"/>
          </a:ln>
        </p:spPr>
      </p:cxnSp>
      <p:sp>
        <p:nvSpPr>
          <p:cNvPr id="70" name="Google Shape;7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rgbClr val="FFFFFF"/>
        </a:solidFill>
        <a:effectLst/>
      </p:bgPr>
    </p:bg>
    <p:spTree>
      <p:nvGrpSpPr>
        <p:cNvPr id="1"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00" name="Google Shape;100;p14"/>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1" name="Google Shape;101;p14"/>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02" name="Google Shape;102;p14"/>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3" name="Google Shape;103;p14"/>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04" name="Google Shape;104;p14"/>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5" name="Google Shape;105;p14"/>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w="38100" cap="flat" cmpd="sng">
            <a:solidFill>
              <a:srgbClr val="81ECEC"/>
            </a:solidFill>
            <a:prstDash val="solid"/>
            <a:round/>
            <a:headEnd type="none" w="med" len="med"/>
            <a:tailEnd type="none" w="med" len="med"/>
          </a:ln>
        </p:spPr>
      </p:cxnSp>
      <p:cxnSp>
        <p:nvCxnSpPr>
          <p:cNvPr id="108" name="Google Shape;108;p14"/>
          <p:cNvCxnSpPr/>
          <p:nvPr/>
        </p:nvCxnSpPr>
        <p:spPr>
          <a:xfrm>
            <a:off x="5739196" y="1602675"/>
            <a:ext cx="0" cy="2459700"/>
          </a:xfrm>
          <a:prstGeom prst="straightConnector1">
            <a:avLst/>
          </a:prstGeom>
          <a:noFill/>
          <a:ln w="38100" cap="flat" cmpd="sng">
            <a:solidFill>
              <a:srgbClr val="81ECEC"/>
            </a:solidFill>
            <a:prstDash val="solid"/>
            <a:round/>
            <a:headEnd type="none" w="med" len="med"/>
            <a:tailEnd type="none" w="med" len="med"/>
          </a:ln>
        </p:spPr>
      </p:cxnSp>
      <p:cxnSp>
        <p:nvCxnSpPr>
          <p:cNvPr id="109" name="Google Shape;109;p14"/>
          <p:cNvCxnSpPr/>
          <p:nvPr/>
        </p:nvCxnSpPr>
        <p:spPr>
          <a:xfrm>
            <a:off x="4233900" y="1120475"/>
            <a:ext cx="676200" cy="0"/>
          </a:xfrm>
          <a:prstGeom prst="straightConnector1">
            <a:avLst/>
          </a:prstGeom>
          <a:noFill/>
          <a:ln w="76200" cap="flat" cmpd="sng">
            <a:solidFill>
              <a:srgbClr val="81ECEC"/>
            </a:solidFill>
            <a:prstDash val="solid"/>
            <a:round/>
            <a:headEnd type="none" w="med" len="med"/>
            <a:tailEnd type="none" w="med" len="med"/>
          </a:ln>
        </p:spPr>
      </p:cxnSp>
      <p:cxnSp>
        <p:nvCxnSpPr>
          <p:cNvPr id="110" name="Google Shape;110;p14"/>
          <p:cNvCxnSpPr/>
          <p:nvPr/>
        </p:nvCxnSpPr>
        <p:spPr>
          <a:xfrm>
            <a:off x="1050450" y="2918000"/>
            <a:ext cx="7043100" cy="0"/>
          </a:xfrm>
          <a:prstGeom prst="straightConnector1">
            <a:avLst/>
          </a:prstGeom>
          <a:noFill/>
          <a:ln w="38100" cap="flat" cmpd="sng">
            <a:solidFill>
              <a:srgbClr val="81ECEC"/>
            </a:solidFill>
            <a:prstDash val="solid"/>
            <a:round/>
            <a:headEnd type="none" w="med" len="med"/>
            <a:tailEnd type="none" w="med" len="med"/>
          </a:ln>
        </p:spPr>
      </p:cxnSp>
      <p:sp>
        <p:nvSpPr>
          <p:cNvPr id="111" name="Google Shape;111;p14"/>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12" name="Google Shape;112;p14"/>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3" name="Google Shape;113;p14"/>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14" name="Google Shape;114;p14"/>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5" name="Google Shape;115;p14"/>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16" name="Google Shape;116;p14"/>
          <p:cNvSpPr txBox="1">
            <a:spLocks noGrp="1"/>
          </p:cNvSpPr>
          <p:nvPr>
            <p:ph type="subTitle" idx="15"/>
          </p:nvPr>
        </p:nvSpPr>
        <p:spPr>
          <a:xfrm>
            <a:off x="5831650" y="2041825"/>
            <a:ext cx="2210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rgbClr val="FFFFFF"/>
        </a:solidFill>
        <a:effectLst/>
      </p:bgPr>
    </p:bg>
    <p:spTree>
      <p:nvGrpSpPr>
        <p:cNvPr id="1"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48" name="Google Shape;148;p21"/>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9" name="Google Shape;149;p21"/>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737850" y="1597475"/>
            <a:ext cx="676200" cy="0"/>
          </a:xfrm>
          <a:prstGeom prst="straightConnector1">
            <a:avLst/>
          </a:prstGeom>
          <a:noFill/>
          <a:ln w="76200" cap="flat" cmpd="sng">
            <a:solidFill>
              <a:srgbClr val="81ECEC"/>
            </a:solidFill>
            <a:prstDash val="solid"/>
            <a:round/>
            <a:headEnd type="none" w="med" len="med"/>
            <a:tailEnd type="none" w="med" len="med"/>
          </a:ln>
        </p:spPr>
      </p:cxnSp>
      <p:sp>
        <p:nvSpPr>
          <p:cNvPr id="151" name="Google Shape;151;p21"/>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rgbClr val="81ECEC"/>
        </a:solidFill>
        <a:effectLst/>
      </p:bgPr>
    </p:bg>
    <p:spTree>
      <p:nvGrpSpPr>
        <p:cNvPr id="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74" name="Google Shape;174;p26"/>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cxnSp>
        <p:nvCxnSpPr>
          <p:cNvPr id="175" name="Google Shape;175;p26"/>
          <p:cNvCxnSpPr/>
          <p:nvPr/>
        </p:nvCxnSpPr>
        <p:spPr>
          <a:xfrm>
            <a:off x="918900" y="3511600"/>
            <a:ext cx="676200" cy="0"/>
          </a:xfrm>
          <a:prstGeom prst="straightConnector1">
            <a:avLst/>
          </a:prstGeom>
          <a:noFill/>
          <a:ln w="76200" cap="flat" cmpd="sng">
            <a:solidFill>
              <a:srgbClr val="81ECEC"/>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with frame  1">
  <p:cSld name="BLANK_1_1_1_1">
    <p:bg>
      <p:bgPr>
        <a:solidFill>
          <a:srgbClr val="81ECEC"/>
        </a:solidFill>
        <a:effectLst/>
      </p:bgPr>
    </p:bg>
    <p:spTree>
      <p:nvGrpSpPr>
        <p:cNvPr id="1"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79" name="Google Shape;179;p27"/>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400"/>
              <a:buFont typeface="Ubuntu"/>
              <a:buNone/>
              <a:defRPr sz="2400" b="1">
                <a:solidFill>
                  <a:srgbClr val="434343"/>
                </a:solidFill>
                <a:latin typeface="Ubuntu"/>
                <a:ea typeface="Ubuntu"/>
                <a:cs typeface="Ubuntu"/>
                <a:sym typeface="Ubuntu"/>
              </a:defRPr>
            </a:lvl1pPr>
            <a:lvl2pPr lvl="1"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2pPr>
            <a:lvl3pPr lvl="2"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3pPr>
            <a:lvl4pPr lvl="3"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4pPr>
            <a:lvl5pPr lvl="4"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5pPr>
            <a:lvl6pPr lvl="5"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6pPr>
            <a:lvl7pPr lvl="6"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7pPr>
            <a:lvl8pPr lvl="7"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8pPr>
            <a:lvl9pPr lvl="8"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1pPr>
            <a:lvl2pPr marL="914400" lvl="1"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2pPr>
            <a:lvl3pPr marL="1371600" lvl="2"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3pPr>
            <a:lvl4pPr marL="1828800" lvl="3"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4pPr>
            <a:lvl5pPr marL="2286000" lvl="4"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5pPr>
            <a:lvl6pPr marL="2743200" lvl="5"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6pPr>
            <a:lvl7pPr marL="3200400" lvl="6"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7pPr>
            <a:lvl8pPr marL="3657600" lvl="7"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8pPr>
            <a:lvl9pPr marL="4114800" lvl="8" indent="-292100" rtl="0">
              <a:lnSpc>
                <a:spcPct val="100000"/>
              </a:lnSpc>
              <a:spcBef>
                <a:spcPts val="0"/>
              </a:spcBef>
              <a:spcAft>
                <a:spcPts val="0"/>
              </a:spcAft>
              <a:buClr>
                <a:srgbClr val="999999"/>
              </a:buClr>
              <a:buSzPts val="1000"/>
              <a:buFont typeface="Ubuntu Light"/>
              <a:buChar char="■"/>
              <a:defRPr sz="1000">
                <a:solidFill>
                  <a:srgbClr val="999999"/>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7" r:id="rId5"/>
    <p:sldLayoutId id="2147483660" r:id="rId6"/>
    <p:sldLayoutId id="2147483667" r:id="rId7"/>
    <p:sldLayoutId id="2147483672" r:id="rId8"/>
    <p:sldLayoutId id="214748367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tiff"/></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hyperlink" Target="https://medium.com/@adelweiss" TargetMode="External"/><Relationship Id="rId7" Type="http://schemas.openxmlformats.org/officeDocument/2006/relationships/image" Target="../media/image31.png"/><Relationship Id="rId12" Type="http://schemas.microsoft.com/office/2007/relationships/hdphoto" Target="../media/hdphoto7.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tiff"/><Relationship Id="rId11" Type="http://schemas.openxmlformats.org/officeDocument/2006/relationships/image" Target="../media/image33.png"/><Relationship Id="rId5" Type="http://schemas.openxmlformats.org/officeDocument/2006/relationships/hyperlink" Target="https://github.com/adelweiss" TargetMode="External"/><Relationship Id="rId10" Type="http://schemas.microsoft.com/office/2007/relationships/hdphoto" Target="../media/hdphoto6.wdp"/><Relationship Id="rId4" Type="http://schemas.openxmlformats.org/officeDocument/2006/relationships/hyperlink" Target="https://www.linkedin.com/in/adeline-ong-a66828161/" TargetMode="Externa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ctrTitle"/>
          </p:nvPr>
        </p:nvSpPr>
        <p:spPr>
          <a:xfrm>
            <a:off x="1351561" y="955082"/>
            <a:ext cx="6035638" cy="919234"/>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dirty="0"/>
              <a:t>                      Sword &amp; Shield</a:t>
            </a:r>
            <a:endParaRPr i="1" dirty="0">
              <a:solidFill>
                <a:srgbClr val="434343"/>
              </a:solidFill>
            </a:endParaRPr>
          </a:p>
        </p:txBody>
      </p:sp>
      <p:sp>
        <p:nvSpPr>
          <p:cNvPr id="190" name="Google Shape;190;p30"/>
          <p:cNvSpPr txBox="1"/>
          <p:nvPr/>
        </p:nvSpPr>
        <p:spPr>
          <a:xfrm>
            <a:off x="2018371" y="1918384"/>
            <a:ext cx="3444786" cy="47160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2000" dirty="0">
                <a:solidFill>
                  <a:srgbClr val="434343"/>
                </a:solidFill>
                <a:latin typeface="Kreon" pitchFamily="2" charset="0"/>
                <a:ea typeface="Ubuntu Light"/>
                <a:cs typeface="Ubuntu Light"/>
                <a:sym typeface="Ubuntu Light"/>
              </a:rPr>
              <a:t>Topic modelling game reviews</a:t>
            </a:r>
            <a:endParaRPr sz="2000" dirty="0">
              <a:solidFill>
                <a:srgbClr val="434343"/>
              </a:solidFill>
              <a:latin typeface="Kreon" pitchFamily="2" charset="0"/>
              <a:ea typeface="Ubuntu Light"/>
              <a:cs typeface="Ubuntu Light"/>
              <a:sym typeface="Ubuntu Light"/>
            </a:endParaRPr>
          </a:p>
        </p:txBody>
      </p:sp>
      <p:pic>
        <p:nvPicPr>
          <p:cNvPr id="4" name="Picture 3">
            <a:extLst>
              <a:ext uri="{FF2B5EF4-FFF2-40B4-BE49-F238E27FC236}">
                <a16:creationId xmlns:a16="http://schemas.microsoft.com/office/drawing/2014/main" id="{28606A78-F826-3F4A-AFB4-027295D7152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12" b="96195" l="9930" r="92651">
                        <a14:foregroundMark x1="29945" y1="90354" x2="33542" y2="93717"/>
                        <a14:foregroundMark x1="45426" y1="91062" x2="47772" y2="91062"/>
                        <a14:foregroundMark x1="53714" y1="94425" x2="57701" y2="96283"/>
                        <a14:foregroundMark x1="21658" y1="10265" x2="21658" y2="10265"/>
                        <a14:foregroundMark x1="53714" y1="9912" x2="53714" y2="9912"/>
                        <a14:foregroundMark x1="53714" y1="9912" x2="54730" y2="12124"/>
                        <a14:foregroundMark x1="22048" y1="10354" x2="24629" y2="12920"/>
                        <a14:foregroundMark x1="89367" y1="53628" x2="92729" y2="54425"/>
                        <a14:backgroundMark x1="20016" y1="11416" x2="21970" y2="13628"/>
                        <a14:backgroundMark x1="20954" y1="10973" x2="22283" y2="13628"/>
                      </a14:backgroundRemoval>
                    </a14:imgEffect>
                  </a14:imgLayer>
                </a14:imgProps>
              </a:ext>
              <a:ext uri="{28A0092B-C50C-407E-A947-70E740481C1C}">
                <a14:useLocalDpi xmlns:a14="http://schemas.microsoft.com/office/drawing/2010/main"/>
              </a:ext>
            </a:extLst>
          </a:blip>
          <a:srcRect/>
          <a:stretch/>
        </p:blipFill>
        <p:spPr>
          <a:xfrm>
            <a:off x="-322310" y="1768050"/>
            <a:ext cx="3764383" cy="3326661"/>
          </a:xfrm>
          <a:prstGeom prst="rect">
            <a:avLst/>
          </a:prstGeom>
        </p:spPr>
      </p:pic>
      <p:pic>
        <p:nvPicPr>
          <p:cNvPr id="7" name="Picture 6">
            <a:extLst>
              <a:ext uri="{FF2B5EF4-FFF2-40B4-BE49-F238E27FC236}">
                <a16:creationId xmlns:a16="http://schemas.microsoft.com/office/drawing/2014/main" id="{AC084A00-6EF0-8E46-BE22-232D5FE161E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7965" l="9963" r="89945">
                        <a14:foregroundMark x1="23218" y1="93540" x2="27422" y2="90177"/>
                        <a14:foregroundMark x1="53291" y1="98053" x2="56033" y2="92832"/>
                      </a14:backgroundRemoval>
                    </a14:imgEffect>
                  </a14:imgLayer>
                </a14:imgProps>
              </a:ext>
              <a:ext uri="{28A0092B-C50C-407E-A947-70E740481C1C}">
                <a14:useLocalDpi xmlns:a14="http://schemas.microsoft.com/office/drawing/2010/main"/>
              </a:ext>
            </a:extLst>
          </a:blip>
          <a:srcRect/>
          <a:stretch/>
        </p:blipFill>
        <p:spPr>
          <a:xfrm>
            <a:off x="5960308" y="1821182"/>
            <a:ext cx="3118163" cy="3220395"/>
          </a:xfrm>
          <a:prstGeom prst="rect">
            <a:avLst/>
          </a:prstGeom>
        </p:spPr>
      </p:pic>
      <p:pic>
        <p:nvPicPr>
          <p:cNvPr id="5" name="Picture 4">
            <a:extLst>
              <a:ext uri="{FF2B5EF4-FFF2-40B4-BE49-F238E27FC236}">
                <a16:creationId xmlns:a16="http://schemas.microsoft.com/office/drawing/2014/main" id="{2B22E390-91B9-C944-8805-A5618C8D9F35}"/>
              </a:ext>
            </a:extLst>
          </p:cNvPr>
          <p:cNvPicPr>
            <a:picLocks noChangeAspect="1"/>
          </p:cNvPicPr>
          <p:nvPr/>
        </p:nvPicPr>
        <p:blipFill>
          <a:blip r:embed="rId7" cstate="hqprint">
            <a:extLst>
              <a:ext uri="{BEBA8EAE-BF5A-486C-A8C5-ECC9F3942E4B}">
                <a14:imgProps xmlns:a14="http://schemas.microsoft.com/office/drawing/2010/main">
                  <a14:imgLayer r:embed="rId8">
                    <a14:imgEffect>
                      <a14:backgroundRemoval t="9991" b="90467" l="5417" r="95292">
                        <a14:foregroundMark x1="5417" y1="44363" x2="8792" y2="40055"/>
                        <a14:foregroundMark x1="17958" y1="50137" x2="17958" y2="50137"/>
                        <a14:foregroundMark x1="92042" y1="46196" x2="90000" y2="64711"/>
                        <a14:foregroundMark x1="95292" y1="46196" x2="94708" y2="50962"/>
                        <a14:foregroundMark x1="87583" y1="90467" x2="87583" y2="90467"/>
                        <a14:foregroundMark x1="17623" y1="51329" x2="18792" y2="57837"/>
                        <a14:foregroundMark x1="17458" y1="50412" x2="17623" y2="51329"/>
                        <a14:foregroundMark x1="19305" y1="56585" x2="19792" y2="59853"/>
                        <a14:foregroundMark x1="18250" y1="49496" x2="18599" y2="51843"/>
                        <a14:foregroundMark x1="18399" y1="53274" x2="18458" y2="54262"/>
                        <a14:foregroundMark x1="18955" y1="56497" x2="19208" y2="58203"/>
                        <a14:foregroundMark x1="18467" y1="53205" x2="18867" y2="55906"/>
                        <a14:foregroundMark x1="18000" y1="50046" x2="18271" y2="51879"/>
                        <a14:foregroundMark x1="19175" y1="50425" x2="18958" y2="48213"/>
                        <a14:foregroundMark x1="19917" y1="58020" x2="19789" y2="56707"/>
                        <a14:foregroundMark x1="18827" y1="56684" x2="19208" y2="59028"/>
                        <a14:foregroundMark x1="18000" y1="51604" x2="18501" y2="54684"/>
                        <a14:foregroundMark x1="20042" y1="58203" x2="20542" y2="54812"/>
                        <a14:foregroundMark x1="17750" y1="50046" x2="19333" y2="58753"/>
                        <a14:foregroundMark x1="18000" y1="49771" x2="19667" y2="59028"/>
                        <a14:backgroundMark x1="43958" y1="53896" x2="43958" y2="53896"/>
                        <a14:backgroundMark x1="50833" y1="50412" x2="50833" y2="50412"/>
                        <a14:backgroundMark x1="19528" y1="53178" x2="19917" y2="53712"/>
                        <a14:backgroundMark x1="19301" y1="52763" x2="19333" y2="51329"/>
                        <a14:backgroundMark x1="19092" y1="51604" x2="19208" y2="51604"/>
                        <a14:backgroundMark x1="19792" y1="54812" x2="19417" y2="53162"/>
                      </a14:backgroundRemoval>
                    </a14:imgEffect>
                  </a14:imgLayer>
                </a14:imgProps>
              </a:ext>
              <a:ext uri="{28A0092B-C50C-407E-A947-70E740481C1C}">
                <a14:useLocalDpi xmlns:a14="http://schemas.microsoft.com/office/drawing/2010/main"/>
              </a:ext>
            </a:extLst>
          </a:blip>
          <a:stretch>
            <a:fillRect/>
          </a:stretch>
        </p:blipFill>
        <p:spPr>
          <a:xfrm>
            <a:off x="1483752" y="821213"/>
            <a:ext cx="2257012" cy="102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25"/>
    </mc:Choice>
    <mc:Fallback xmlns="">
      <p:transition spd="slow" advTm="45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CA0E-B641-C24B-8A3C-8F523E130874}"/>
              </a:ext>
            </a:extLst>
          </p:cNvPr>
          <p:cNvSpPr>
            <a:spLocks noGrp="1"/>
          </p:cNvSpPr>
          <p:nvPr>
            <p:ph type="title"/>
          </p:nvPr>
        </p:nvSpPr>
        <p:spPr>
          <a:xfrm>
            <a:off x="626078" y="980260"/>
            <a:ext cx="3945921" cy="578100"/>
          </a:xfrm>
        </p:spPr>
        <p:txBody>
          <a:bodyPr/>
          <a:lstStyle/>
          <a:p>
            <a:r>
              <a:rPr lang="en-US" dirty="0"/>
              <a:t>Different types of fans? </a:t>
            </a:r>
          </a:p>
        </p:txBody>
      </p:sp>
      <p:pic>
        <p:nvPicPr>
          <p:cNvPr id="8" name="Picture 7">
            <a:extLst>
              <a:ext uri="{FF2B5EF4-FFF2-40B4-BE49-F238E27FC236}">
                <a16:creationId xmlns:a16="http://schemas.microsoft.com/office/drawing/2014/main" id="{0C5ED448-48C5-CF49-8342-F0A7CFA85419}"/>
              </a:ext>
            </a:extLst>
          </p:cNvPr>
          <p:cNvPicPr>
            <a:picLocks noChangeAspect="1"/>
          </p:cNvPicPr>
          <p:nvPr/>
        </p:nvPicPr>
        <p:blipFill>
          <a:blip r:embed="rId3"/>
          <a:stretch>
            <a:fillRect/>
          </a:stretch>
        </p:blipFill>
        <p:spPr>
          <a:xfrm>
            <a:off x="626078" y="2230437"/>
            <a:ext cx="3571875" cy="2381250"/>
          </a:xfrm>
          <a:prstGeom prst="rect">
            <a:avLst/>
          </a:prstGeom>
        </p:spPr>
      </p:pic>
      <p:pic>
        <p:nvPicPr>
          <p:cNvPr id="9" name="Picture 8">
            <a:extLst>
              <a:ext uri="{FF2B5EF4-FFF2-40B4-BE49-F238E27FC236}">
                <a16:creationId xmlns:a16="http://schemas.microsoft.com/office/drawing/2014/main" id="{62F90EC4-7D5C-8B43-AE12-7C9AF1D73643}"/>
              </a:ext>
            </a:extLst>
          </p:cNvPr>
          <p:cNvPicPr>
            <a:picLocks noChangeAspect="1"/>
          </p:cNvPicPr>
          <p:nvPr/>
        </p:nvPicPr>
        <p:blipFill>
          <a:blip r:embed="rId4"/>
          <a:stretch>
            <a:fillRect/>
          </a:stretch>
        </p:blipFill>
        <p:spPr>
          <a:xfrm>
            <a:off x="4946049" y="2230437"/>
            <a:ext cx="3571875" cy="2381250"/>
          </a:xfrm>
          <a:prstGeom prst="rect">
            <a:avLst/>
          </a:prstGeom>
        </p:spPr>
      </p:pic>
      <p:pic>
        <p:nvPicPr>
          <p:cNvPr id="5" name="Picture 4">
            <a:extLst>
              <a:ext uri="{FF2B5EF4-FFF2-40B4-BE49-F238E27FC236}">
                <a16:creationId xmlns:a16="http://schemas.microsoft.com/office/drawing/2014/main" id="{BD2B22D5-8C2A-B047-97AD-16A5D1D287FC}"/>
              </a:ext>
            </a:extLst>
          </p:cNvPr>
          <p:cNvPicPr>
            <a:picLocks noChangeAspect="1"/>
          </p:cNvPicPr>
          <p:nvPr/>
        </p:nvPicPr>
        <p:blipFill>
          <a:blip r:embed="rId3"/>
          <a:stretch>
            <a:fillRect/>
          </a:stretch>
        </p:blipFill>
        <p:spPr>
          <a:xfrm>
            <a:off x="778478" y="2382837"/>
            <a:ext cx="3571875" cy="2381250"/>
          </a:xfrm>
          <a:prstGeom prst="rect">
            <a:avLst/>
          </a:prstGeom>
        </p:spPr>
      </p:pic>
    </p:spTree>
    <p:extLst>
      <p:ext uri="{BB962C8B-B14F-4D97-AF65-F5344CB8AC3E}">
        <p14:creationId xmlns:p14="http://schemas.microsoft.com/office/powerpoint/2010/main" val="3664710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59"/>
          <p:cNvSpPr/>
          <p:nvPr/>
        </p:nvSpPr>
        <p:spPr>
          <a:xfrm>
            <a:off x="647550" y="321200"/>
            <a:ext cx="7848900" cy="44475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9"/>
          <p:cNvSpPr/>
          <p:nvPr/>
        </p:nvSpPr>
        <p:spPr>
          <a:xfrm>
            <a:off x="676300" y="321200"/>
            <a:ext cx="2029200" cy="44475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59"/>
          <p:cNvCxnSpPr/>
          <p:nvPr/>
        </p:nvCxnSpPr>
        <p:spPr>
          <a:xfrm>
            <a:off x="3831208" y="3433918"/>
            <a:ext cx="676200" cy="0"/>
          </a:xfrm>
          <a:prstGeom prst="straightConnector1">
            <a:avLst/>
          </a:prstGeom>
          <a:noFill/>
          <a:ln w="76200" cap="flat" cmpd="sng">
            <a:solidFill>
              <a:srgbClr val="81ECEC"/>
            </a:solidFill>
            <a:prstDash val="solid"/>
            <a:round/>
            <a:headEnd type="none" w="med" len="med"/>
            <a:tailEnd type="none" w="med" len="med"/>
          </a:ln>
        </p:spPr>
      </p:cxnSp>
      <p:sp>
        <p:nvSpPr>
          <p:cNvPr id="916" name="Google Shape;916;p59"/>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11</a:t>
            </a:fld>
            <a:endParaRPr sz="1200">
              <a:solidFill>
                <a:srgbClr val="CCCCCC"/>
              </a:solidFill>
              <a:latin typeface="Arvo"/>
              <a:ea typeface="Arvo"/>
              <a:cs typeface="Arvo"/>
              <a:sym typeface="Arvo"/>
            </a:endParaRPr>
          </a:p>
        </p:txBody>
      </p:sp>
      <p:sp>
        <p:nvSpPr>
          <p:cNvPr id="917" name="Google Shape;917;p59"/>
          <p:cNvSpPr txBox="1">
            <a:spLocks noGrp="1"/>
          </p:cNvSpPr>
          <p:nvPr>
            <p:ph type="ctrTitle"/>
          </p:nvPr>
        </p:nvSpPr>
        <p:spPr>
          <a:xfrm>
            <a:off x="3948842" y="1295707"/>
            <a:ext cx="2955900" cy="853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dirty="0">
                <a:solidFill>
                  <a:srgbClr val="434343"/>
                </a:solidFill>
              </a:rPr>
              <a:t>T</a:t>
            </a:r>
            <a:r>
              <a:rPr lang="es" dirty="0"/>
              <a:t>hanks</a:t>
            </a:r>
            <a:r>
              <a:rPr lang="es" sz="3600" dirty="0">
                <a:solidFill>
                  <a:srgbClr val="434343"/>
                </a:solidFill>
              </a:rPr>
              <a:t>!</a:t>
            </a:r>
            <a:endParaRPr i="1" dirty="0">
              <a:solidFill>
                <a:srgbClr val="434343"/>
              </a:solidFill>
            </a:endParaRPr>
          </a:p>
        </p:txBody>
      </p:sp>
      <p:sp>
        <p:nvSpPr>
          <p:cNvPr id="8" name="Google Shape;1653;p33">
            <a:extLst>
              <a:ext uri="{FF2B5EF4-FFF2-40B4-BE49-F238E27FC236}">
                <a16:creationId xmlns:a16="http://schemas.microsoft.com/office/drawing/2014/main" id="{2474A663-6B99-7D46-AD64-521ED5BBD342}"/>
              </a:ext>
            </a:extLst>
          </p:cNvPr>
          <p:cNvSpPr txBox="1"/>
          <p:nvPr/>
        </p:nvSpPr>
        <p:spPr>
          <a:xfrm>
            <a:off x="2734250" y="2848006"/>
            <a:ext cx="4239198" cy="1124323"/>
          </a:xfrm>
          <a:prstGeom prst="rect">
            <a:avLst/>
          </a:prstGeom>
          <a:noFill/>
          <a:ln>
            <a:noFill/>
          </a:ln>
        </p:spPr>
        <p:txBody>
          <a:bodyPr spcFirstLastPara="1" wrap="square" lIns="91425" tIns="91425" rIns="91425" bIns="91425" anchor="t" anchorCtr="0">
            <a:noAutofit/>
          </a:bodyPr>
          <a:lstStyle/>
          <a:p>
            <a:pPr lvl="0"/>
            <a:r>
              <a:rPr lang="en-GB" dirty="0">
                <a:solidFill>
                  <a:schemeClr val="tx1">
                    <a:lumMod val="75000"/>
                    <a:lumOff val="25000"/>
                  </a:schemeClr>
                </a:solidFill>
                <a:latin typeface="Kreon" pitchFamily="2" charset="0"/>
                <a:hlinkClick r:id="rId3">
                  <a:extLst>
                    <a:ext uri="{A12FA001-AC4F-418D-AE19-62706E023703}">
                      <ahyp:hlinkClr xmlns:ahyp="http://schemas.microsoft.com/office/drawing/2018/hyperlinkcolor" val="tx"/>
                    </a:ext>
                  </a:extLst>
                </a:hlinkClick>
              </a:rPr>
              <a:t>https://medium.com/@adelweiss</a:t>
            </a:r>
            <a:endParaRPr lang="en-GB" dirty="0">
              <a:solidFill>
                <a:schemeClr val="tx1">
                  <a:lumMod val="75000"/>
                  <a:lumOff val="25000"/>
                </a:schemeClr>
              </a:solidFill>
              <a:latin typeface="Kreon" pitchFamily="2" charset="0"/>
            </a:endParaRPr>
          </a:p>
          <a:p>
            <a:pPr lvl="0"/>
            <a:endParaRPr lang="en-GB" sz="1200" dirty="0">
              <a:solidFill>
                <a:schemeClr val="tx1">
                  <a:lumMod val="75000"/>
                  <a:lumOff val="25000"/>
                </a:schemeClr>
              </a:solidFill>
              <a:latin typeface="Kreon" pitchFamily="2" charset="0"/>
            </a:endParaRPr>
          </a:p>
          <a:p>
            <a:pPr lvl="0"/>
            <a:r>
              <a:rPr lang="en-GB" dirty="0">
                <a:solidFill>
                  <a:schemeClr val="tx1">
                    <a:lumMod val="75000"/>
                    <a:lumOff val="25000"/>
                  </a:schemeClr>
                </a:solidFill>
                <a:latin typeface="Kreon" pitchFamily="2" charset="0"/>
                <a:hlinkClick r:id="rId4">
                  <a:extLst>
                    <a:ext uri="{A12FA001-AC4F-418D-AE19-62706E023703}">
                      <ahyp:hlinkClr xmlns:ahyp="http://schemas.microsoft.com/office/drawing/2018/hyperlinkcolor" val="tx"/>
                    </a:ext>
                  </a:extLst>
                </a:hlinkClick>
              </a:rPr>
              <a:t>https://www.linkedin.com/in/adeline-ong-a66828161/</a:t>
            </a:r>
            <a:endParaRPr lang="en-GB" dirty="0">
              <a:solidFill>
                <a:schemeClr val="tx1">
                  <a:lumMod val="75000"/>
                  <a:lumOff val="25000"/>
                </a:schemeClr>
              </a:solidFill>
              <a:latin typeface="Kreon" pitchFamily="2" charset="0"/>
            </a:endParaRPr>
          </a:p>
          <a:p>
            <a:pPr lvl="0"/>
            <a:endParaRPr lang="en-GB" dirty="0">
              <a:solidFill>
                <a:schemeClr val="tx1">
                  <a:lumMod val="75000"/>
                  <a:lumOff val="25000"/>
                </a:schemeClr>
              </a:solidFill>
              <a:latin typeface="Kreon" pitchFamily="2" charset="0"/>
            </a:endParaRPr>
          </a:p>
          <a:p>
            <a:pPr lvl="0"/>
            <a:r>
              <a:rPr lang="en-GB" dirty="0">
                <a:solidFill>
                  <a:schemeClr val="tx1">
                    <a:lumMod val="75000"/>
                    <a:lumOff val="25000"/>
                  </a:schemeClr>
                </a:solidFill>
                <a:latin typeface="Kreon" pitchFamily="2" charset="0"/>
                <a:hlinkClick r:id="rId5">
                  <a:extLst>
                    <a:ext uri="{A12FA001-AC4F-418D-AE19-62706E023703}">
                      <ahyp:hlinkClr xmlns:ahyp="http://schemas.microsoft.com/office/drawing/2018/hyperlinkcolor" val="tx"/>
                    </a:ext>
                  </a:extLst>
                </a:hlinkClick>
              </a:rPr>
              <a:t>https://github.com/adelweiss</a:t>
            </a:r>
            <a:endParaRPr lang="en-GB" dirty="0">
              <a:solidFill>
                <a:schemeClr val="tx1">
                  <a:lumMod val="75000"/>
                  <a:lumOff val="25000"/>
                </a:schemeClr>
              </a:solidFill>
              <a:latin typeface="Kreon" pitchFamily="2" charset="0"/>
            </a:endParaRPr>
          </a:p>
          <a:p>
            <a:pPr lvl="0"/>
            <a:endParaRPr lang="en-GB" sz="1200" dirty="0">
              <a:solidFill>
                <a:schemeClr val="tx1">
                  <a:lumMod val="75000"/>
                  <a:lumOff val="25000"/>
                </a:schemeClr>
              </a:solidFill>
              <a:latin typeface="Quattrocento Sans" panose="020B0502050000020003" pitchFamily="34" charset="0"/>
            </a:endParaRPr>
          </a:p>
        </p:txBody>
      </p:sp>
      <p:pic>
        <p:nvPicPr>
          <p:cNvPr id="10" name="Picture 9">
            <a:extLst>
              <a:ext uri="{FF2B5EF4-FFF2-40B4-BE49-F238E27FC236}">
                <a16:creationId xmlns:a16="http://schemas.microsoft.com/office/drawing/2014/main" id="{082F9A71-C4DA-A846-BC96-36DD3DE3856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411971" y="2927515"/>
            <a:ext cx="279131" cy="279131"/>
          </a:xfrm>
          <a:prstGeom prst="rect">
            <a:avLst/>
          </a:prstGeom>
        </p:spPr>
      </p:pic>
      <p:pic>
        <p:nvPicPr>
          <p:cNvPr id="11" name="Picture 10">
            <a:extLst>
              <a:ext uri="{FF2B5EF4-FFF2-40B4-BE49-F238E27FC236}">
                <a16:creationId xmlns:a16="http://schemas.microsoft.com/office/drawing/2014/main" id="{5B9F675F-C5B3-4544-8462-A4BA7C6AFA6A}"/>
              </a:ext>
            </a:extLst>
          </p:cNvPr>
          <p:cNvPicPr>
            <a:picLocks noChangeAspect="1"/>
          </p:cNvPicPr>
          <p:nvPr/>
        </p:nvPicPr>
        <p:blipFill>
          <a:blip r:embed="rId7" cstate="hqprint">
            <a:extLst>
              <a:ext uri="{BEBA8EAE-BF5A-486C-A8C5-ECC9F3942E4B}">
                <a14:imgProps xmlns:a14="http://schemas.microsoft.com/office/drawing/2010/main">
                  <a14:imgLayer r:embed="rId8">
                    <a14:imgEffect>
                      <a14:backgroundRemoval t="10000" b="90000" l="10000" r="90000">
                        <a14:foregroundMark x1="29500" y1="30000" x2="29500" y2="72500"/>
                        <a14:foregroundMark x1="46500" y1="68500" x2="53000" y2="49000"/>
                        <a14:foregroundMark x1="53000" y1="49000" x2="70500" y2="58500"/>
                        <a14:foregroundMark x1="70500" y1="58500" x2="70000" y2="65000"/>
                        <a14:foregroundMark x1="44000" y1="44500" x2="69000" y2="52500"/>
                        <a14:foregroundMark x1="70000" y1="75500" x2="70000" y2="73500"/>
                      </a14:backgroundRemoval>
                    </a14:imgEffect>
                  </a14:imgLayer>
                </a14:imgProps>
              </a:ext>
              <a:ext uri="{28A0092B-C50C-407E-A947-70E740481C1C}">
                <a14:useLocalDpi xmlns:a14="http://schemas.microsoft.com/office/drawing/2010/main"/>
              </a:ext>
            </a:extLst>
          </a:blip>
          <a:stretch>
            <a:fillRect/>
          </a:stretch>
        </p:blipFill>
        <p:spPr>
          <a:xfrm>
            <a:off x="2346006" y="3233446"/>
            <a:ext cx="412668" cy="412668"/>
          </a:xfrm>
          <a:prstGeom prst="rect">
            <a:avLst/>
          </a:prstGeom>
        </p:spPr>
      </p:pic>
      <p:pic>
        <p:nvPicPr>
          <p:cNvPr id="12" name="Picture 11">
            <a:extLst>
              <a:ext uri="{FF2B5EF4-FFF2-40B4-BE49-F238E27FC236}">
                <a16:creationId xmlns:a16="http://schemas.microsoft.com/office/drawing/2014/main" id="{187EF7A8-4DEE-B544-8674-2E6F9F2A9A59}"/>
              </a:ext>
            </a:extLst>
          </p:cNvPr>
          <p:cNvPicPr>
            <a:picLocks noChangeAspect="1"/>
          </p:cNvPicPr>
          <p:nvPr/>
        </p:nvPicPr>
        <p:blipFill>
          <a:blip r:embed="rId9" cstate="hq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2346006" y="3646114"/>
            <a:ext cx="450586" cy="450586"/>
          </a:xfrm>
          <a:prstGeom prst="rect">
            <a:avLst/>
          </a:prstGeom>
        </p:spPr>
      </p:pic>
      <p:pic>
        <p:nvPicPr>
          <p:cNvPr id="3" name="Picture 2" descr="A person standing in front of a mirror posing for the camera&#10;&#10;Description automatically generated">
            <a:extLst>
              <a:ext uri="{FF2B5EF4-FFF2-40B4-BE49-F238E27FC236}">
                <a16:creationId xmlns:a16="http://schemas.microsoft.com/office/drawing/2014/main" id="{20653524-8A7C-8E43-A700-57A7BD45753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3600" b="96400" l="800" r="97000">
                        <a14:foregroundMark x1="15800" y1="74800" x2="6400" y2="63400"/>
                        <a14:foregroundMark x1="6400" y1="63400" x2="20800" y2="24400"/>
                        <a14:foregroundMark x1="20800" y1="24400" x2="28600" y2="17000"/>
                        <a14:foregroundMark x1="28600" y1="17000" x2="51800" y2="9400"/>
                        <a14:foregroundMark x1="51800" y1="9400" x2="63600" y2="10400"/>
                        <a14:foregroundMark x1="63600" y1="10400" x2="74000" y2="15400"/>
                        <a14:foregroundMark x1="74000" y1="15400" x2="75000" y2="16400"/>
                        <a14:foregroundMark x1="7600" y1="72000" x2="4400" y2="63000"/>
                        <a14:foregroundMark x1="4400" y1="63000" x2="8200" y2="33200"/>
                        <a14:foregroundMark x1="41200" y1="3600" x2="50400" y2="5400"/>
                        <a14:foregroundMark x1="91600" y1="34600" x2="90400" y2="48000"/>
                        <a14:foregroundMark x1="90400" y1="48000" x2="68400" y2="72800"/>
                        <a14:foregroundMark x1="68400" y1="72800" x2="55800" y2="78800"/>
                        <a14:foregroundMark x1="55800" y1="78800" x2="42200" y2="79200"/>
                        <a14:foregroundMark x1="42200" y1="79200" x2="31600" y2="76600"/>
                        <a14:foregroundMark x1="31600" y1="76600" x2="31600" y2="76600"/>
                        <a14:foregroundMark x1="95000" y1="41400" x2="95600" y2="50800"/>
                        <a14:foregroundMark x1="95600" y1="50800" x2="92400" y2="61400"/>
                        <a14:foregroundMark x1="92400" y1="61400" x2="77200" y2="76600"/>
                        <a14:foregroundMark x1="77200" y1="76600" x2="66400" y2="83800"/>
                        <a14:foregroundMark x1="66400" y1="83800" x2="46600" y2="88600"/>
                        <a14:foregroundMark x1="46600" y1="88600" x2="33400" y2="87800"/>
                        <a14:foregroundMark x1="33400" y1="87800" x2="33000" y2="87600"/>
                        <a14:foregroundMark x1="38200" y1="96200" x2="67600" y2="90400"/>
                        <a14:foregroundMark x1="67600" y1="90400" x2="83400" y2="78000"/>
                        <a14:foregroundMark x1="83400" y1="78000" x2="90200" y2="69400"/>
                        <a14:foregroundMark x1="41000" y1="96200" x2="52400" y2="96400"/>
                        <a14:foregroundMark x1="52400" y1="96400" x2="53200" y2="96000"/>
                        <a14:foregroundMark x1="96800" y1="45800" x2="97000" y2="53600"/>
                        <a14:foregroundMark x1="5000" y1="51200" x2="800" y2="51200"/>
                        <a14:backgroundMark x1="4800" y1="11000" x2="18600" y2="4000"/>
                      </a14:backgroundRemoval>
                    </a14:imgEffect>
                  </a14:imgLayer>
                </a14:imgProps>
              </a:ext>
            </a:extLst>
          </a:blip>
          <a:stretch>
            <a:fillRect/>
          </a:stretch>
        </p:blipFill>
        <p:spPr>
          <a:xfrm>
            <a:off x="2079073" y="1092098"/>
            <a:ext cx="1459325" cy="1459325"/>
          </a:xfrm>
          <a:prstGeom prst="rect">
            <a:avLst/>
          </a:prstGeom>
        </p:spPr>
      </p:pic>
    </p:spTree>
    <p:extLst>
      <p:ext uri="{BB962C8B-B14F-4D97-AF65-F5344CB8AC3E}">
        <p14:creationId xmlns:p14="http://schemas.microsoft.com/office/powerpoint/2010/main" val="1627722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617C-9DCA-7547-A5CA-B62CE8919852}"/>
              </a:ext>
            </a:extLst>
          </p:cNvPr>
          <p:cNvSpPr>
            <a:spLocks noGrp="1"/>
          </p:cNvSpPr>
          <p:nvPr>
            <p:ph type="title"/>
          </p:nvPr>
        </p:nvSpPr>
        <p:spPr/>
        <p:txBody>
          <a:bodyPr/>
          <a:lstStyle/>
          <a:p>
            <a:r>
              <a:rPr lang="en-US" dirty="0"/>
              <a:t>The Switch Franchise </a:t>
            </a:r>
          </a:p>
        </p:txBody>
      </p:sp>
      <p:grpSp>
        <p:nvGrpSpPr>
          <p:cNvPr id="18" name="Group 17">
            <a:extLst>
              <a:ext uri="{FF2B5EF4-FFF2-40B4-BE49-F238E27FC236}">
                <a16:creationId xmlns:a16="http://schemas.microsoft.com/office/drawing/2014/main" id="{11D73A85-1E30-D840-9356-7A7EACA60DA0}"/>
              </a:ext>
            </a:extLst>
          </p:cNvPr>
          <p:cNvGrpSpPr/>
          <p:nvPr/>
        </p:nvGrpSpPr>
        <p:grpSpPr>
          <a:xfrm>
            <a:off x="408507" y="1852841"/>
            <a:ext cx="3814679" cy="2675091"/>
            <a:chOff x="408507" y="2018094"/>
            <a:chExt cx="3814679" cy="2675091"/>
          </a:xfrm>
        </p:grpSpPr>
        <p:pic>
          <p:nvPicPr>
            <p:cNvPr id="5" name="Picture 4">
              <a:extLst>
                <a:ext uri="{FF2B5EF4-FFF2-40B4-BE49-F238E27FC236}">
                  <a16:creationId xmlns:a16="http://schemas.microsoft.com/office/drawing/2014/main" id="{AA608E24-D489-AB40-AD9C-DDF8A83D763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8507" y="2018094"/>
              <a:ext cx="1652093" cy="2675090"/>
            </a:xfrm>
            <a:prstGeom prst="rect">
              <a:avLst/>
            </a:prstGeom>
          </p:spPr>
        </p:pic>
        <p:pic>
          <p:nvPicPr>
            <p:cNvPr id="6" name="Picture 5">
              <a:extLst>
                <a:ext uri="{FF2B5EF4-FFF2-40B4-BE49-F238E27FC236}">
                  <a16:creationId xmlns:a16="http://schemas.microsoft.com/office/drawing/2014/main" id="{F58B1CC5-26B2-3944-868D-D5D2E8874CA5}"/>
                </a:ext>
              </a:extLst>
            </p:cNvPr>
            <p:cNvPicPr>
              <a:picLocks noChangeAspect="1"/>
            </p:cNvPicPr>
            <p:nvPr/>
          </p:nvPicPr>
          <p:blipFill>
            <a:blip r:embed="rId4"/>
            <a:stretch>
              <a:fillRect/>
            </a:stretch>
          </p:blipFill>
          <p:spPr>
            <a:xfrm>
              <a:off x="2533014" y="2018095"/>
              <a:ext cx="1653145" cy="2675090"/>
            </a:xfrm>
            <a:prstGeom prst="rect">
              <a:avLst/>
            </a:prstGeom>
          </p:spPr>
        </p:pic>
        <p:sp>
          <p:nvSpPr>
            <p:cNvPr id="12" name="Google Shape;219;p33">
              <a:extLst>
                <a:ext uri="{FF2B5EF4-FFF2-40B4-BE49-F238E27FC236}">
                  <a16:creationId xmlns:a16="http://schemas.microsoft.com/office/drawing/2014/main" id="{8029251E-EE29-4249-AB9F-510DC2854473}"/>
                </a:ext>
              </a:extLst>
            </p:cNvPr>
            <p:cNvSpPr txBox="1">
              <a:spLocks/>
            </p:cNvSpPr>
            <p:nvPr/>
          </p:nvSpPr>
          <p:spPr>
            <a:xfrm>
              <a:off x="446586" y="2018094"/>
              <a:ext cx="3776600" cy="2673388"/>
            </a:xfrm>
            <a:prstGeom prst="rect">
              <a:avLst/>
            </a:prstGeom>
            <a:solidFill>
              <a:srgbClr val="DEDEDE">
                <a:alpha val="50196"/>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None/>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None/>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None/>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None/>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None/>
                <a:defRPr sz="1000" b="0" i="0" u="none" strike="noStrike" cap="none">
                  <a:solidFill>
                    <a:srgbClr val="999999"/>
                  </a:solidFill>
                  <a:latin typeface="Ubuntu Light"/>
                  <a:ea typeface="Ubuntu Light"/>
                  <a:cs typeface="Ubuntu Light"/>
                  <a:sym typeface="Ubuntu Light"/>
                </a:defRPr>
              </a:lvl9pPr>
            </a:lstStyle>
            <a:p>
              <a:pPr marL="0" indent="0" algn="ctr"/>
              <a:r>
                <a:rPr lang="es" sz="7200" dirty="0">
                  <a:solidFill>
                    <a:schemeClr val="tx1"/>
                  </a:solidFill>
                  <a:latin typeface="Kreon" pitchFamily="2" charset="0"/>
                </a:rPr>
                <a:t>6.15</a:t>
              </a:r>
              <a:endParaRPr lang="es" sz="5400" dirty="0">
                <a:solidFill>
                  <a:schemeClr val="tx1"/>
                </a:solidFill>
                <a:latin typeface="Kreon" pitchFamily="2" charset="0"/>
              </a:endParaRPr>
            </a:p>
          </p:txBody>
        </p:sp>
      </p:grpSp>
      <p:grpSp>
        <p:nvGrpSpPr>
          <p:cNvPr id="17" name="Group 16">
            <a:extLst>
              <a:ext uri="{FF2B5EF4-FFF2-40B4-BE49-F238E27FC236}">
                <a16:creationId xmlns:a16="http://schemas.microsoft.com/office/drawing/2014/main" id="{0674BE8A-0FBC-9E4B-86E6-896591E3B48B}"/>
              </a:ext>
            </a:extLst>
          </p:cNvPr>
          <p:cNvGrpSpPr/>
          <p:nvPr/>
        </p:nvGrpSpPr>
        <p:grpSpPr>
          <a:xfrm>
            <a:off x="4977757" y="1852841"/>
            <a:ext cx="3817244" cy="2673388"/>
            <a:chOff x="4938566" y="1852841"/>
            <a:chExt cx="3817244" cy="2673388"/>
          </a:xfrm>
        </p:grpSpPr>
        <p:pic>
          <p:nvPicPr>
            <p:cNvPr id="7" name="Picture 6">
              <a:extLst>
                <a:ext uri="{FF2B5EF4-FFF2-40B4-BE49-F238E27FC236}">
                  <a16:creationId xmlns:a16="http://schemas.microsoft.com/office/drawing/2014/main" id="{D0076924-1741-0241-81F2-F33C3F905446}"/>
                </a:ext>
              </a:extLst>
            </p:cNvPr>
            <p:cNvPicPr>
              <a:picLocks noChangeAspect="1"/>
            </p:cNvPicPr>
            <p:nvPr/>
          </p:nvPicPr>
          <p:blipFill>
            <a:blip r:embed="rId5"/>
            <a:stretch>
              <a:fillRect/>
            </a:stretch>
          </p:blipFill>
          <p:spPr>
            <a:xfrm>
              <a:off x="4938566" y="1852841"/>
              <a:ext cx="1652094" cy="2673388"/>
            </a:xfrm>
            <a:prstGeom prst="rect">
              <a:avLst/>
            </a:prstGeom>
          </p:spPr>
        </p:pic>
        <p:pic>
          <p:nvPicPr>
            <p:cNvPr id="8" name="Picture 7">
              <a:extLst>
                <a:ext uri="{FF2B5EF4-FFF2-40B4-BE49-F238E27FC236}">
                  <a16:creationId xmlns:a16="http://schemas.microsoft.com/office/drawing/2014/main" id="{E4FFE5D0-9EC0-2744-91D3-4896784178B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103726" y="1852954"/>
              <a:ext cx="1652084" cy="2673275"/>
            </a:xfrm>
            <a:prstGeom prst="rect">
              <a:avLst/>
            </a:prstGeom>
          </p:spPr>
        </p:pic>
        <p:sp>
          <p:nvSpPr>
            <p:cNvPr id="14" name="Google Shape;219;p33">
              <a:extLst>
                <a:ext uri="{FF2B5EF4-FFF2-40B4-BE49-F238E27FC236}">
                  <a16:creationId xmlns:a16="http://schemas.microsoft.com/office/drawing/2014/main" id="{0CFDE5B9-9F98-BC49-8D5C-97DA68FC24C8}"/>
                </a:ext>
              </a:extLst>
            </p:cNvPr>
            <p:cNvSpPr txBox="1">
              <a:spLocks/>
            </p:cNvSpPr>
            <p:nvPr/>
          </p:nvSpPr>
          <p:spPr>
            <a:xfrm>
              <a:off x="4958893" y="1852841"/>
              <a:ext cx="3776600" cy="2673388"/>
            </a:xfrm>
            <a:prstGeom prst="rect">
              <a:avLst/>
            </a:prstGeom>
            <a:solidFill>
              <a:srgbClr val="FF0000">
                <a:alpha val="50196"/>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None/>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None/>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None/>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None/>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None/>
                <a:defRPr sz="1000" b="0" i="0" u="none" strike="noStrike" cap="none">
                  <a:solidFill>
                    <a:srgbClr val="999999"/>
                  </a:solidFill>
                  <a:latin typeface="Ubuntu Light"/>
                  <a:ea typeface="Ubuntu Light"/>
                  <a:cs typeface="Ubuntu Light"/>
                  <a:sym typeface="Ubuntu Light"/>
                </a:defRPr>
              </a:lvl9pPr>
            </a:lstStyle>
            <a:p>
              <a:pPr marL="0" indent="0" algn="ctr"/>
              <a:r>
                <a:rPr lang="es" sz="7200" dirty="0">
                  <a:solidFill>
                    <a:schemeClr val="bg1"/>
                  </a:solidFill>
                  <a:latin typeface="Kreon" pitchFamily="2" charset="0"/>
                </a:rPr>
                <a:t>4.00</a:t>
              </a:r>
            </a:p>
          </p:txBody>
        </p:sp>
      </p:grpSp>
      <p:pic>
        <p:nvPicPr>
          <p:cNvPr id="16" name="Picture 15">
            <a:extLst>
              <a:ext uri="{FF2B5EF4-FFF2-40B4-BE49-F238E27FC236}">
                <a16:creationId xmlns:a16="http://schemas.microsoft.com/office/drawing/2014/main" id="{76756EF1-3D30-6B47-AB75-0F755238D71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877937" y="4658039"/>
            <a:ext cx="1388125" cy="325342"/>
          </a:xfrm>
          <a:prstGeom prst="rect">
            <a:avLst/>
          </a:prstGeom>
        </p:spPr>
      </p:pic>
    </p:spTree>
    <p:extLst>
      <p:ext uri="{BB962C8B-B14F-4D97-AF65-F5344CB8AC3E}">
        <p14:creationId xmlns:p14="http://schemas.microsoft.com/office/powerpoint/2010/main" val="1268861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9" name="Rectangle 28">
            <a:extLst>
              <a:ext uri="{FF2B5EF4-FFF2-40B4-BE49-F238E27FC236}">
                <a16:creationId xmlns:a16="http://schemas.microsoft.com/office/drawing/2014/main" id="{75F04D3C-CF5F-924B-899B-E041BB4691A1}"/>
              </a:ext>
            </a:extLst>
          </p:cNvPr>
          <p:cNvSpPr/>
          <p:nvPr/>
        </p:nvSpPr>
        <p:spPr>
          <a:xfrm>
            <a:off x="6156276" y="2570864"/>
            <a:ext cx="834275" cy="829454"/>
          </a:xfrm>
          <a:prstGeom prst="rect">
            <a:avLst/>
          </a:prstGeom>
          <a:solidFill>
            <a:srgbClr val="81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E19F7F8-2DB0-4A41-BDEA-F4DAF842388D}"/>
              </a:ext>
            </a:extLst>
          </p:cNvPr>
          <p:cNvSpPr/>
          <p:nvPr/>
        </p:nvSpPr>
        <p:spPr>
          <a:xfrm>
            <a:off x="6156277" y="1427700"/>
            <a:ext cx="834275" cy="829454"/>
          </a:xfrm>
          <a:prstGeom prst="rect">
            <a:avLst/>
          </a:prstGeom>
          <a:solidFill>
            <a:srgbClr val="81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31"/>
          <p:cNvSpPr txBox="1">
            <a:spLocks noGrp="1"/>
          </p:cNvSpPr>
          <p:nvPr>
            <p:ph type="title"/>
          </p:nvPr>
        </p:nvSpPr>
        <p:spPr>
          <a:xfrm>
            <a:off x="4569949" y="533946"/>
            <a:ext cx="2767285" cy="4577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Chapters</a:t>
            </a:r>
            <a:endParaRPr dirty="0">
              <a:solidFill>
                <a:srgbClr val="434343"/>
              </a:solidFill>
            </a:endParaRPr>
          </a:p>
        </p:txBody>
      </p:sp>
      <p:sp>
        <p:nvSpPr>
          <p:cNvPr id="196" name="Google Shape;196;p3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a:t>
            </a:fld>
            <a:endParaRPr/>
          </a:p>
        </p:txBody>
      </p:sp>
      <p:sp>
        <p:nvSpPr>
          <p:cNvPr id="197" name="Google Shape;197;p31"/>
          <p:cNvSpPr txBox="1">
            <a:spLocks noGrp="1"/>
          </p:cNvSpPr>
          <p:nvPr>
            <p:ph type="title" idx="2"/>
          </p:nvPr>
        </p:nvSpPr>
        <p:spPr>
          <a:xfrm>
            <a:off x="4569949" y="1495002"/>
            <a:ext cx="1824859" cy="68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latin typeface="Kreon" pitchFamily="2" charset="0"/>
              </a:rPr>
              <a:t>Collection</a:t>
            </a:r>
            <a:endParaRPr dirty="0">
              <a:latin typeface="Kreon" pitchFamily="2" charset="0"/>
            </a:endParaRPr>
          </a:p>
        </p:txBody>
      </p:sp>
      <p:sp>
        <p:nvSpPr>
          <p:cNvPr id="199" name="Google Shape;199;p31"/>
          <p:cNvSpPr txBox="1">
            <a:spLocks noGrp="1"/>
          </p:cNvSpPr>
          <p:nvPr>
            <p:ph type="title" idx="4"/>
          </p:nvPr>
        </p:nvSpPr>
        <p:spPr>
          <a:xfrm>
            <a:off x="4569949" y="2622227"/>
            <a:ext cx="1374069" cy="68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latin typeface="Kreon" pitchFamily="2" charset="0"/>
              </a:rPr>
              <a:t>Cleaning</a:t>
            </a:r>
            <a:endParaRPr dirty="0">
              <a:latin typeface="Kreon" pitchFamily="2" charset="0"/>
            </a:endParaRPr>
          </a:p>
        </p:txBody>
      </p:sp>
      <p:sp>
        <p:nvSpPr>
          <p:cNvPr id="202" name="Google Shape;202;p31"/>
          <p:cNvSpPr txBox="1">
            <a:spLocks noGrp="1"/>
          </p:cNvSpPr>
          <p:nvPr>
            <p:ph type="title" idx="6"/>
          </p:nvPr>
        </p:nvSpPr>
        <p:spPr>
          <a:xfrm>
            <a:off x="4572000" y="3749452"/>
            <a:ext cx="1372018" cy="68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latin typeface="Kreon" pitchFamily="2" charset="0"/>
              </a:rPr>
              <a:t>Models </a:t>
            </a:r>
            <a:endParaRPr dirty="0">
              <a:latin typeface="Kreon" pitchFamily="2" charset="0"/>
            </a:endParaRPr>
          </a:p>
        </p:txBody>
      </p:sp>
      <p:sp>
        <p:nvSpPr>
          <p:cNvPr id="203" name="Google Shape;203;p31"/>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1</a:t>
            </a:r>
            <a:endParaRPr dirty="0"/>
          </a:p>
        </p:txBody>
      </p:sp>
      <p:sp>
        <p:nvSpPr>
          <p:cNvPr id="204" name="Google Shape;204;p31"/>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2</a:t>
            </a:r>
            <a:endParaRPr dirty="0"/>
          </a:p>
        </p:txBody>
      </p:sp>
      <p:sp>
        <p:nvSpPr>
          <p:cNvPr id="205" name="Google Shape;205;p31"/>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3</a:t>
            </a:r>
            <a:endParaRPr dirty="0"/>
          </a:p>
        </p:txBody>
      </p:sp>
      <p:sp>
        <p:nvSpPr>
          <p:cNvPr id="16" name="Google Shape;197;p31">
            <a:extLst>
              <a:ext uri="{FF2B5EF4-FFF2-40B4-BE49-F238E27FC236}">
                <a16:creationId xmlns:a16="http://schemas.microsoft.com/office/drawing/2014/main" id="{478430C8-3B18-2748-920D-23600F35B3E1}"/>
              </a:ext>
            </a:extLst>
          </p:cNvPr>
          <p:cNvSpPr txBox="1">
            <a:spLocks/>
          </p:cNvSpPr>
          <p:nvPr/>
        </p:nvSpPr>
        <p:spPr>
          <a:xfrm>
            <a:off x="7139215" y="1469422"/>
            <a:ext cx="1824859" cy="68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800"/>
              <a:buFont typeface="Ubuntu"/>
              <a:buNone/>
              <a:defRPr sz="1800" b="1" i="0" u="none" strike="noStrike" cap="none">
                <a:solidFill>
                  <a:srgbClr val="434343"/>
                </a:solidFill>
                <a:latin typeface="Ubuntu"/>
                <a:ea typeface="Ubuntu"/>
                <a:cs typeface="Ubuntu"/>
                <a:sym typeface="Ubuntu"/>
              </a:defRPr>
            </a:lvl1pPr>
            <a:lvl2pPr marR="0" lvl="1"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2pPr>
            <a:lvl3pPr marR="0" lvl="2"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3pPr>
            <a:lvl4pPr marR="0" lvl="3"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4pPr>
            <a:lvl5pPr marR="0" lvl="4"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5pPr>
            <a:lvl6pPr marR="0" lvl="5"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6pPr>
            <a:lvl7pPr marR="0" lvl="6"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7pPr>
            <a:lvl8pPr marR="0" lvl="7"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8pPr>
            <a:lvl9pPr marR="0" lvl="8"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9pPr>
          </a:lstStyle>
          <a:p>
            <a:r>
              <a:rPr lang="en-GB" sz="2000" dirty="0">
                <a:latin typeface="Kreon" pitchFamily="2" charset="0"/>
              </a:rPr>
              <a:t>Topics</a:t>
            </a:r>
            <a:endParaRPr lang="en-GB" dirty="0">
              <a:latin typeface="Kreon" pitchFamily="2" charset="0"/>
            </a:endParaRPr>
          </a:p>
        </p:txBody>
      </p:sp>
      <p:sp>
        <p:nvSpPr>
          <p:cNvPr id="17" name="Google Shape;199;p31">
            <a:extLst>
              <a:ext uri="{FF2B5EF4-FFF2-40B4-BE49-F238E27FC236}">
                <a16:creationId xmlns:a16="http://schemas.microsoft.com/office/drawing/2014/main" id="{1B739493-1D9A-174D-9775-C2DFA710667F}"/>
              </a:ext>
            </a:extLst>
          </p:cNvPr>
          <p:cNvSpPr txBox="1">
            <a:spLocks/>
          </p:cNvSpPr>
          <p:nvPr/>
        </p:nvSpPr>
        <p:spPr>
          <a:xfrm>
            <a:off x="7139215" y="2656694"/>
            <a:ext cx="1463160" cy="68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800"/>
              <a:buFont typeface="Ubuntu"/>
              <a:buNone/>
              <a:defRPr sz="1800" b="1" i="0" u="none" strike="noStrike" cap="none">
                <a:solidFill>
                  <a:srgbClr val="434343"/>
                </a:solidFill>
                <a:latin typeface="Ubuntu"/>
                <a:ea typeface="Ubuntu"/>
                <a:cs typeface="Ubuntu"/>
                <a:sym typeface="Ubuntu"/>
              </a:defRPr>
            </a:lvl1pPr>
            <a:lvl2pPr marR="0" lvl="1"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2pPr>
            <a:lvl3pPr marR="0" lvl="2"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3pPr>
            <a:lvl4pPr marR="0" lvl="3"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4pPr>
            <a:lvl5pPr marR="0" lvl="4"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5pPr>
            <a:lvl6pPr marR="0" lvl="5"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6pPr>
            <a:lvl7pPr marR="0" lvl="6"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7pPr>
            <a:lvl8pPr marR="0" lvl="7"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8pPr>
            <a:lvl9pPr marR="0" lvl="8" algn="l" rtl="0">
              <a:lnSpc>
                <a:spcPct val="100000"/>
              </a:lnSpc>
              <a:spcBef>
                <a:spcPts val="0"/>
              </a:spcBef>
              <a:spcAft>
                <a:spcPts val="0"/>
              </a:spcAft>
              <a:buClr>
                <a:srgbClr val="FFFFFF"/>
              </a:buClr>
              <a:buSzPts val="1800"/>
              <a:buFont typeface="Arvo"/>
              <a:buNone/>
              <a:defRPr sz="1800" b="0" i="0" u="none" strike="noStrike" cap="none">
                <a:solidFill>
                  <a:srgbClr val="FFFFFF"/>
                </a:solidFill>
                <a:latin typeface="Arvo"/>
                <a:ea typeface="Arvo"/>
                <a:cs typeface="Arvo"/>
                <a:sym typeface="Arvo"/>
              </a:defRPr>
            </a:lvl9pPr>
          </a:lstStyle>
          <a:p>
            <a:r>
              <a:rPr lang="en-GB" sz="2000" dirty="0">
                <a:latin typeface="Kreon" pitchFamily="2" charset="0"/>
              </a:rPr>
              <a:t>Conclusion</a:t>
            </a:r>
            <a:endParaRPr lang="en-GB" dirty="0">
              <a:latin typeface="Kreon" pitchFamily="2" charset="0"/>
            </a:endParaRPr>
          </a:p>
        </p:txBody>
      </p:sp>
      <p:sp>
        <p:nvSpPr>
          <p:cNvPr id="19" name="Google Shape;203;p31">
            <a:extLst>
              <a:ext uri="{FF2B5EF4-FFF2-40B4-BE49-F238E27FC236}">
                <a16:creationId xmlns:a16="http://schemas.microsoft.com/office/drawing/2014/main" id="{E4C5E63F-A9DE-5F40-B9BE-AFEB9AAB820F}"/>
              </a:ext>
            </a:extLst>
          </p:cNvPr>
          <p:cNvSpPr txBox="1">
            <a:spLocks/>
          </p:cNvSpPr>
          <p:nvPr/>
        </p:nvSpPr>
        <p:spPr>
          <a:xfrm>
            <a:off x="5944018" y="1537302"/>
            <a:ext cx="1258800" cy="63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800"/>
              <a:buFont typeface="Ubuntu"/>
              <a:buNone/>
              <a:defRPr sz="2800" b="1" i="0" u="none" strike="noStrike" cap="none">
                <a:solidFill>
                  <a:srgbClr val="434343"/>
                </a:solidFill>
                <a:latin typeface="Ubuntu"/>
                <a:ea typeface="Ubuntu"/>
                <a:cs typeface="Ubuntu"/>
                <a:sym typeface="Ubuntu"/>
              </a:defRPr>
            </a:lvl1pPr>
            <a:lvl2pPr marR="0" lvl="1"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2pPr>
            <a:lvl3pPr marR="0" lvl="2"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3pPr>
            <a:lvl4pPr marR="0" lvl="3"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4pPr>
            <a:lvl5pPr marR="0" lvl="4"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5pPr>
            <a:lvl6pPr marR="0" lvl="5"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6pPr>
            <a:lvl7pPr marR="0" lvl="6"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7pPr>
            <a:lvl8pPr marR="0" lvl="7"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8pPr>
            <a:lvl9pPr marR="0" lvl="8"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9pPr>
          </a:lstStyle>
          <a:p>
            <a:r>
              <a:rPr lang="es" dirty="0"/>
              <a:t>4</a:t>
            </a:r>
          </a:p>
        </p:txBody>
      </p:sp>
      <p:sp>
        <p:nvSpPr>
          <p:cNvPr id="20" name="Google Shape;204;p31">
            <a:extLst>
              <a:ext uri="{FF2B5EF4-FFF2-40B4-BE49-F238E27FC236}">
                <a16:creationId xmlns:a16="http://schemas.microsoft.com/office/drawing/2014/main" id="{7742A35E-9646-8F42-BAB2-6C63EC510B66}"/>
              </a:ext>
            </a:extLst>
          </p:cNvPr>
          <p:cNvSpPr txBox="1">
            <a:spLocks/>
          </p:cNvSpPr>
          <p:nvPr/>
        </p:nvSpPr>
        <p:spPr>
          <a:xfrm>
            <a:off x="5944018" y="2671335"/>
            <a:ext cx="1258800" cy="63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800"/>
              <a:buFont typeface="Ubuntu"/>
              <a:buNone/>
              <a:defRPr sz="2800" b="1" i="0" u="none" strike="noStrike" cap="none">
                <a:solidFill>
                  <a:srgbClr val="434343"/>
                </a:solidFill>
                <a:latin typeface="Ubuntu"/>
                <a:ea typeface="Ubuntu"/>
                <a:cs typeface="Ubuntu"/>
                <a:sym typeface="Ubuntu"/>
              </a:defRPr>
            </a:lvl1pPr>
            <a:lvl2pPr marR="0" lvl="1"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2pPr>
            <a:lvl3pPr marR="0" lvl="2"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3pPr>
            <a:lvl4pPr marR="0" lvl="3"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4pPr>
            <a:lvl5pPr marR="0" lvl="4"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5pPr>
            <a:lvl6pPr marR="0" lvl="5"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6pPr>
            <a:lvl7pPr marR="0" lvl="6"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7pPr>
            <a:lvl8pPr marR="0" lvl="7"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8pPr>
            <a:lvl9pPr marR="0" lvl="8" algn="ctr" rtl="0">
              <a:lnSpc>
                <a:spcPct val="100000"/>
              </a:lnSpc>
              <a:spcBef>
                <a:spcPts val="0"/>
              </a:spcBef>
              <a:spcAft>
                <a:spcPts val="0"/>
              </a:spcAft>
              <a:buClr>
                <a:srgbClr val="434343"/>
              </a:buClr>
              <a:buSzPts val="2800"/>
              <a:buFont typeface="Arvo"/>
              <a:buNone/>
              <a:defRPr sz="2800" b="0" i="0" u="none" strike="noStrike" cap="none">
                <a:solidFill>
                  <a:srgbClr val="434343"/>
                </a:solidFill>
                <a:latin typeface="Arvo"/>
                <a:ea typeface="Arvo"/>
                <a:cs typeface="Arvo"/>
                <a:sym typeface="Arvo"/>
              </a:defRPr>
            </a:lvl9pPr>
          </a:lstStyle>
          <a:p>
            <a:r>
              <a:rPr lang="es" dirty="0"/>
              <a:t>5</a:t>
            </a:r>
          </a:p>
        </p:txBody>
      </p:sp>
      <p:grpSp>
        <p:nvGrpSpPr>
          <p:cNvPr id="18" name="Group 17">
            <a:extLst>
              <a:ext uri="{FF2B5EF4-FFF2-40B4-BE49-F238E27FC236}">
                <a16:creationId xmlns:a16="http://schemas.microsoft.com/office/drawing/2014/main" id="{A7A92E59-836E-914F-9208-65B2352F5779}"/>
              </a:ext>
            </a:extLst>
          </p:cNvPr>
          <p:cNvGrpSpPr/>
          <p:nvPr/>
        </p:nvGrpSpPr>
        <p:grpSpPr>
          <a:xfrm>
            <a:off x="1520997" y="205446"/>
            <a:ext cx="1057200" cy="1047138"/>
            <a:chOff x="1493654" y="875926"/>
            <a:chExt cx="1057200" cy="1047138"/>
          </a:xfrm>
        </p:grpSpPr>
        <p:pic>
          <p:nvPicPr>
            <p:cNvPr id="4" name="Picture 3">
              <a:extLst>
                <a:ext uri="{FF2B5EF4-FFF2-40B4-BE49-F238E27FC236}">
                  <a16:creationId xmlns:a16="http://schemas.microsoft.com/office/drawing/2014/main" id="{9B8EDBC9-C837-8844-BF46-2B38138A4DF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67464" y="875926"/>
              <a:ext cx="810145" cy="810145"/>
            </a:xfrm>
            <a:prstGeom prst="rect">
              <a:avLst/>
            </a:prstGeom>
          </p:spPr>
        </p:pic>
        <p:sp>
          <p:nvSpPr>
            <p:cNvPr id="42" name="Google Shape;687;p48">
              <a:extLst>
                <a:ext uri="{FF2B5EF4-FFF2-40B4-BE49-F238E27FC236}">
                  <a16:creationId xmlns:a16="http://schemas.microsoft.com/office/drawing/2014/main" id="{59576AFC-1542-EF41-9CD6-BD0C3024408C}"/>
                </a:ext>
              </a:extLst>
            </p:cNvPr>
            <p:cNvSpPr txBox="1">
              <a:spLocks/>
            </p:cNvSpPr>
            <p:nvPr/>
          </p:nvSpPr>
          <p:spPr>
            <a:xfrm>
              <a:off x="1493654" y="1585264"/>
              <a:ext cx="10572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GB" b="1" dirty="0" err="1">
                  <a:solidFill>
                    <a:srgbClr val="434343"/>
                  </a:solidFill>
                  <a:latin typeface="Kreon" pitchFamily="2" charset="0"/>
                  <a:ea typeface="Ubuntu"/>
                  <a:cs typeface="Ubuntu"/>
                  <a:sym typeface="Ubuntu"/>
                </a:rPr>
                <a:t>spaCy</a:t>
              </a:r>
              <a:endParaRPr lang="en-GB" b="1" dirty="0">
                <a:solidFill>
                  <a:srgbClr val="434343"/>
                </a:solidFill>
                <a:latin typeface="Kreon" pitchFamily="2" charset="0"/>
                <a:ea typeface="Ubuntu"/>
                <a:cs typeface="Ubuntu"/>
                <a:sym typeface="Ubuntu"/>
              </a:endParaRPr>
            </a:p>
          </p:txBody>
        </p:sp>
      </p:grpSp>
      <p:grpSp>
        <p:nvGrpSpPr>
          <p:cNvPr id="21" name="Group 20">
            <a:extLst>
              <a:ext uri="{FF2B5EF4-FFF2-40B4-BE49-F238E27FC236}">
                <a16:creationId xmlns:a16="http://schemas.microsoft.com/office/drawing/2014/main" id="{9A43AB57-8D91-DB42-B0F9-7075AA870135}"/>
              </a:ext>
            </a:extLst>
          </p:cNvPr>
          <p:cNvGrpSpPr/>
          <p:nvPr/>
        </p:nvGrpSpPr>
        <p:grpSpPr>
          <a:xfrm>
            <a:off x="206179" y="161985"/>
            <a:ext cx="1057200" cy="1090599"/>
            <a:chOff x="196164" y="849201"/>
            <a:chExt cx="1057200" cy="1090599"/>
          </a:xfrm>
        </p:grpSpPr>
        <p:pic>
          <p:nvPicPr>
            <p:cNvPr id="14" name="Picture 13">
              <a:extLst>
                <a:ext uri="{FF2B5EF4-FFF2-40B4-BE49-F238E27FC236}">
                  <a16:creationId xmlns:a16="http://schemas.microsoft.com/office/drawing/2014/main" id="{0F0960D1-2D2A-E042-93A0-4839E242165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76252" y="849201"/>
              <a:ext cx="777111" cy="777111"/>
            </a:xfrm>
            <a:prstGeom prst="rect">
              <a:avLst/>
            </a:prstGeom>
          </p:spPr>
        </p:pic>
        <p:sp>
          <p:nvSpPr>
            <p:cNvPr id="43" name="Google Shape;687;p48">
              <a:extLst>
                <a:ext uri="{FF2B5EF4-FFF2-40B4-BE49-F238E27FC236}">
                  <a16:creationId xmlns:a16="http://schemas.microsoft.com/office/drawing/2014/main" id="{8D6204F6-F278-8B4B-84FA-E0B5E8534E6D}"/>
                </a:ext>
              </a:extLst>
            </p:cNvPr>
            <p:cNvSpPr txBox="1">
              <a:spLocks/>
            </p:cNvSpPr>
            <p:nvPr/>
          </p:nvSpPr>
          <p:spPr>
            <a:xfrm>
              <a:off x="196164" y="1602000"/>
              <a:ext cx="1057200"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GB" sz="1600" b="1" dirty="0" err="1">
                  <a:solidFill>
                    <a:srgbClr val="434343"/>
                  </a:solidFill>
                  <a:latin typeface="Kreon" pitchFamily="2" charset="0"/>
                  <a:ea typeface="Ubuntu"/>
                  <a:cs typeface="Ubuntu"/>
                  <a:sym typeface="Ubuntu"/>
                </a:rPr>
                <a:t>nltk</a:t>
              </a:r>
              <a:endParaRPr lang="en-GB" b="1" dirty="0">
                <a:solidFill>
                  <a:srgbClr val="434343"/>
                </a:solidFill>
                <a:latin typeface="Kreon" pitchFamily="2" charset="0"/>
                <a:ea typeface="Ubuntu"/>
                <a:cs typeface="Ubuntu"/>
                <a:sym typeface="Ubuntu"/>
              </a:endParaRPr>
            </a:p>
          </p:txBody>
        </p:sp>
      </p:grpSp>
      <p:grpSp>
        <p:nvGrpSpPr>
          <p:cNvPr id="7" name="Group 6">
            <a:extLst>
              <a:ext uri="{FF2B5EF4-FFF2-40B4-BE49-F238E27FC236}">
                <a16:creationId xmlns:a16="http://schemas.microsoft.com/office/drawing/2014/main" id="{E56FE031-CDE5-8A41-B2DA-874A3C5A5AB0}"/>
              </a:ext>
            </a:extLst>
          </p:cNvPr>
          <p:cNvGrpSpPr/>
          <p:nvPr/>
        </p:nvGrpSpPr>
        <p:grpSpPr>
          <a:xfrm>
            <a:off x="1441643" y="2580305"/>
            <a:ext cx="1258801" cy="1144353"/>
            <a:chOff x="2597042" y="3534348"/>
            <a:chExt cx="1258801" cy="1144353"/>
          </a:xfrm>
        </p:grpSpPr>
        <p:pic>
          <p:nvPicPr>
            <p:cNvPr id="25" name="Picture 24">
              <a:extLst>
                <a:ext uri="{FF2B5EF4-FFF2-40B4-BE49-F238E27FC236}">
                  <a16:creationId xmlns:a16="http://schemas.microsoft.com/office/drawing/2014/main" id="{BA4B5746-E7E3-1341-8738-B3BF724F721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760614" y="3534348"/>
              <a:ext cx="892243" cy="892243"/>
            </a:xfrm>
            <a:prstGeom prst="rect">
              <a:avLst/>
            </a:prstGeom>
          </p:spPr>
        </p:pic>
        <p:sp>
          <p:nvSpPr>
            <p:cNvPr id="45" name="Google Shape;687;p48">
              <a:extLst>
                <a:ext uri="{FF2B5EF4-FFF2-40B4-BE49-F238E27FC236}">
                  <a16:creationId xmlns:a16="http://schemas.microsoft.com/office/drawing/2014/main" id="{D0689F8C-7CF3-9041-888F-F4E5C8703EC6}"/>
                </a:ext>
              </a:extLst>
            </p:cNvPr>
            <p:cNvSpPr txBox="1">
              <a:spLocks/>
            </p:cNvSpPr>
            <p:nvPr/>
          </p:nvSpPr>
          <p:spPr>
            <a:xfrm>
              <a:off x="2597042" y="4340901"/>
              <a:ext cx="1258801"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GB" b="1" dirty="0">
                  <a:solidFill>
                    <a:srgbClr val="434343"/>
                  </a:solidFill>
                  <a:latin typeface="Kreon" pitchFamily="2" charset="0"/>
                  <a:ea typeface="Ubuntu"/>
                  <a:cs typeface="Ubuntu"/>
                  <a:sym typeface="Ubuntu"/>
                </a:rPr>
                <a:t>pandas</a:t>
              </a:r>
            </a:p>
          </p:txBody>
        </p:sp>
      </p:grpSp>
      <p:grpSp>
        <p:nvGrpSpPr>
          <p:cNvPr id="9" name="Group 8">
            <a:extLst>
              <a:ext uri="{FF2B5EF4-FFF2-40B4-BE49-F238E27FC236}">
                <a16:creationId xmlns:a16="http://schemas.microsoft.com/office/drawing/2014/main" id="{EE0F1AB6-716C-904A-9501-76D9E30D2C6C}"/>
              </a:ext>
            </a:extLst>
          </p:cNvPr>
          <p:cNvGrpSpPr/>
          <p:nvPr/>
        </p:nvGrpSpPr>
        <p:grpSpPr>
          <a:xfrm>
            <a:off x="179926" y="2608532"/>
            <a:ext cx="1277403" cy="1117885"/>
            <a:chOff x="205941" y="3235711"/>
            <a:chExt cx="1277403" cy="1117885"/>
          </a:xfrm>
        </p:grpSpPr>
        <p:pic>
          <p:nvPicPr>
            <p:cNvPr id="22" name="Picture 21">
              <a:extLst>
                <a:ext uri="{FF2B5EF4-FFF2-40B4-BE49-F238E27FC236}">
                  <a16:creationId xmlns:a16="http://schemas.microsoft.com/office/drawing/2014/main" id="{BBEFC133-C368-3042-8211-7C7B0270C1F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59368" y="3235711"/>
              <a:ext cx="962522" cy="846068"/>
            </a:xfrm>
            <a:prstGeom prst="rect">
              <a:avLst/>
            </a:prstGeom>
          </p:spPr>
        </p:pic>
        <p:sp>
          <p:nvSpPr>
            <p:cNvPr id="46" name="Google Shape;687;p48">
              <a:extLst>
                <a:ext uri="{FF2B5EF4-FFF2-40B4-BE49-F238E27FC236}">
                  <a16:creationId xmlns:a16="http://schemas.microsoft.com/office/drawing/2014/main" id="{7813C988-5E66-3046-AF1F-8D69E2D59F9D}"/>
                </a:ext>
              </a:extLst>
            </p:cNvPr>
            <p:cNvSpPr txBox="1">
              <a:spLocks/>
            </p:cNvSpPr>
            <p:nvPr/>
          </p:nvSpPr>
          <p:spPr>
            <a:xfrm>
              <a:off x="205941" y="4015796"/>
              <a:ext cx="1277403"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GB" b="1" dirty="0" err="1">
                  <a:solidFill>
                    <a:srgbClr val="434343"/>
                  </a:solidFill>
                  <a:latin typeface="Kreon" pitchFamily="2" charset="0"/>
                  <a:ea typeface="Ubuntu"/>
                  <a:cs typeface="Ubuntu"/>
                  <a:sym typeface="Ubuntu"/>
                </a:rPr>
                <a:t>BeautifulSoup</a:t>
              </a:r>
              <a:endParaRPr lang="en-GB" b="1" dirty="0">
                <a:solidFill>
                  <a:srgbClr val="434343"/>
                </a:solidFill>
                <a:latin typeface="Kreon" pitchFamily="2" charset="0"/>
                <a:ea typeface="Ubuntu"/>
                <a:cs typeface="Ubuntu"/>
                <a:sym typeface="Ubuntu"/>
              </a:endParaRPr>
            </a:p>
          </p:txBody>
        </p:sp>
      </p:grpSp>
      <p:grpSp>
        <p:nvGrpSpPr>
          <p:cNvPr id="15" name="Group 14">
            <a:extLst>
              <a:ext uri="{FF2B5EF4-FFF2-40B4-BE49-F238E27FC236}">
                <a16:creationId xmlns:a16="http://schemas.microsoft.com/office/drawing/2014/main" id="{BDA274A4-A219-5749-9C94-47851FC34CCE}"/>
              </a:ext>
            </a:extLst>
          </p:cNvPr>
          <p:cNvGrpSpPr/>
          <p:nvPr/>
        </p:nvGrpSpPr>
        <p:grpSpPr>
          <a:xfrm>
            <a:off x="250247" y="1351981"/>
            <a:ext cx="1164329" cy="1161557"/>
            <a:chOff x="247539" y="2257057"/>
            <a:chExt cx="1164329" cy="1161557"/>
          </a:xfrm>
        </p:grpSpPr>
        <p:sp>
          <p:nvSpPr>
            <p:cNvPr id="44" name="Google Shape;687;p48">
              <a:extLst>
                <a:ext uri="{FF2B5EF4-FFF2-40B4-BE49-F238E27FC236}">
                  <a16:creationId xmlns:a16="http://schemas.microsoft.com/office/drawing/2014/main" id="{FD5B7772-269F-4246-B494-B83E2F6207F3}"/>
                </a:ext>
              </a:extLst>
            </p:cNvPr>
            <p:cNvSpPr txBox="1">
              <a:spLocks/>
            </p:cNvSpPr>
            <p:nvPr/>
          </p:nvSpPr>
          <p:spPr>
            <a:xfrm>
              <a:off x="247539" y="3080814"/>
              <a:ext cx="1164329"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GB" b="1" dirty="0" err="1">
                  <a:solidFill>
                    <a:srgbClr val="434343"/>
                  </a:solidFill>
                  <a:latin typeface="Kreon" pitchFamily="2" charset="0"/>
                  <a:ea typeface="Ubuntu"/>
                  <a:cs typeface="Ubuntu"/>
                  <a:sym typeface="Ubuntu"/>
                </a:rPr>
                <a:t>scikit</a:t>
              </a:r>
              <a:r>
                <a:rPr lang="en-GB" b="1" dirty="0">
                  <a:solidFill>
                    <a:srgbClr val="434343"/>
                  </a:solidFill>
                  <a:latin typeface="Kreon" pitchFamily="2" charset="0"/>
                  <a:ea typeface="Ubuntu"/>
                  <a:cs typeface="Ubuntu"/>
                  <a:sym typeface="Ubuntu"/>
                </a:rPr>
                <a:t>-learn</a:t>
              </a:r>
            </a:p>
          </p:txBody>
        </p:sp>
        <p:pic>
          <p:nvPicPr>
            <p:cNvPr id="30" name="Picture 29">
              <a:extLst>
                <a:ext uri="{FF2B5EF4-FFF2-40B4-BE49-F238E27FC236}">
                  <a16:creationId xmlns:a16="http://schemas.microsoft.com/office/drawing/2014/main" id="{87297367-8214-4A46-ABD3-C03ED02EC92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80865" y="2257057"/>
              <a:ext cx="1057200" cy="929292"/>
            </a:xfrm>
            <a:prstGeom prst="rect">
              <a:avLst/>
            </a:prstGeom>
          </p:spPr>
        </p:pic>
      </p:grpSp>
      <p:grpSp>
        <p:nvGrpSpPr>
          <p:cNvPr id="8" name="Group 7">
            <a:extLst>
              <a:ext uri="{FF2B5EF4-FFF2-40B4-BE49-F238E27FC236}">
                <a16:creationId xmlns:a16="http://schemas.microsoft.com/office/drawing/2014/main" id="{4F904CCF-FABB-414A-A9E2-D996DD432B87}"/>
              </a:ext>
            </a:extLst>
          </p:cNvPr>
          <p:cNvGrpSpPr/>
          <p:nvPr/>
        </p:nvGrpSpPr>
        <p:grpSpPr>
          <a:xfrm>
            <a:off x="1505277" y="1336954"/>
            <a:ext cx="1138219" cy="1162008"/>
            <a:chOff x="233528" y="3265716"/>
            <a:chExt cx="1138219" cy="1162008"/>
          </a:xfrm>
        </p:grpSpPr>
        <p:pic>
          <p:nvPicPr>
            <p:cNvPr id="3" name="Picture 2">
              <a:extLst>
                <a:ext uri="{FF2B5EF4-FFF2-40B4-BE49-F238E27FC236}">
                  <a16:creationId xmlns:a16="http://schemas.microsoft.com/office/drawing/2014/main" id="{E4E5A535-A8E3-CE45-B97A-69E814F5DF9E}"/>
                </a:ext>
              </a:extLst>
            </p:cNvPr>
            <p:cNvPicPr>
              <a:picLocks noChangeAspect="1"/>
            </p:cNvPicPr>
            <p:nvPr/>
          </p:nvPicPr>
          <p:blipFill>
            <a:blip r:embed="rId8"/>
            <a:stretch>
              <a:fillRect/>
            </a:stretch>
          </p:blipFill>
          <p:spPr>
            <a:xfrm>
              <a:off x="398240" y="3265716"/>
              <a:ext cx="759216" cy="925873"/>
            </a:xfrm>
            <a:prstGeom prst="rect">
              <a:avLst/>
            </a:prstGeom>
          </p:spPr>
        </p:pic>
        <p:sp>
          <p:nvSpPr>
            <p:cNvPr id="37" name="Google Shape;687;p48">
              <a:extLst>
                <a:ext uri="{FF2B5EF4-FFF2-40B4-BE49-F238E27FC236}">
                  <a16:creationId xmlns:a16="http://schemas.microsoft.com/office/drawing/2014/main" id="{FFB9EA30-9FAF-214E-862E-F36C6B7709A1}"/>
                </a:ext>
              </a:extLst>
            </p:cNvPr>
            <p:cNvSpPr txBox="1">
              <a:spLocks/>
            </p:cNvSpPr>
            <p:nvPr/>
          </p:nvSpPr>
          <p:spPr>
            <a:xfrm>
              <a:off x="233528" y="4089924"/>
              <a:ext cx="1138219"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GB" b="1" dirty="0" err="1">
                  <a:solidFill>
                    <a:srgbClr val="434343"/>
                  </a:solidFill>
                  <a:latin typeface="Kreon" pitchFamily="2" charset="0"/>
                  <a:ea typeface="Ubuntu"/>
                  <a:cs typeface="Ubuntu"/>
                  <a:sym typeface="Ubuntu"/>
                </a:rPr>
                <a:t>gensim</a:t>
              </a:r>
              <a:endParaRPr lang="en-GB" b="1" dirty="0">
                <a:solidFill>
                  <a:srgbClr val="434343"/>
                </a:solidFill>
                <a:latin typeface="Kreon" pitchFamily="2" charset="0"/>
                <a:ea typeface="Ubuntu"/>
                <a:cs typeface="Ubuntu"/>
                <a:sym typeface="Ubuntu"/>
              </a:endParaRPr>
            </a:p>
          </p:txBody>
        </p:sp>
      </p:grpSp>
      <p:pic>
        <p:nvPicPr>
          <p:cNvPr id="2" name="Picture 1">
            <a:extLst>
              <a:ext uri="{FF2B5EF4-FFF2-40B4-BE49-F238E27FC236}">
                <a16:creationId xmlns:a16="http://schemas.microsoft.com/office/drawing/2014/main" id="{900F392F-9B0E-3A42-8F41-155D560B1B69}"/>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83573" y="3825814"/>
            <a:ext cx="892243" cy="892243"/>
          </a:xfrm>
          <a:prstGeom prst="rect">
            <a:avLst/>
          </a:prstGeom>
        </p:spPr>
      </p:pic>
      <p:sp>
        <p:nvSpPr>
          <p:cNvPr id="35" name="Google Shape;687;p48">
            <a:extLst>
              <a:ext uri="{FF2B5EF4-FFF2-40B4-BE49-F238E27FC236}">
                <a16:creationId xmlns:a16="http://schemas.microsoft.com/office/drawing/2014/main" id="{E0500624-CF41-BA4D-8F67-151CC74409D5}"/>
              </a:ext>
            </a:extLst>
          </p:cNvPr>
          <p:cNvSpPr txBox="1">
            <a:spLocks/>
          </p:cNvSpPr>
          <p:nvPr/>
        </p:nvSpPr>
        <p:spPr>
          <a:xfrm>
            <a:off x="189226" y="4663217"/>
            <a:ext cx="1258801"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GB" b="1" dirty="0" err="1">
                <a:solidFill>
                  <a:srgbClr val="434343"/>
                </a:solidFill>
                <a:latin typeface="Kreon" pitchFamily="2" charset="0"/>
                <a:ea typeface="Ubuntu"/>
                <a:cs typeface="Ubuntu"/>
                <a:sym typeface="Ubuntu"/>
              </a:rPr>
              <a:t>wordcloud</a:t>
            </a:r>
            <a:endParaRPr lang="en-GB" b="1" dirty="0">
              <a:solidFill>
                <a:srgbClr val="434343"/>
              </a:solidFill>
              <a:latin typeface="Kreon" pitchFamily="2" charset="0"/>
              <a:ea typeface="Ubuntu"/>
              <a:cs typeface="Ubuntu"/>
              <a:sym typeface="Ubuntu"/>
            </a:endParaRPr>
          </a:p>
        </p:txBody>
      </p:sp>
      <p:pic>
        <p:nvPicPr>
          <p:cNvPr id="6" name="Picture 5">
            <a:extLst>
              <a:ext uri="{FF2B5EF4-FFF2-40B4-BE49-F238E27FC236}">
                <a16:creationId xmlns:a16="http://schemas.microsoft.com/office/drawing/2014/main" id="{994BA449-53D6-2C4B-854F-AA659BFB057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542374" y="3817107"/>
            <a:ext cx="892243" cy="892243"/>
          </a:xfrm>
          <a:prstGeom prst="rect">
            <a:avLst/>
          </a:prstGeom>
        </p:spPr>
      </p:pic>
      <p:sp>
        <p:nvSpPr>
          <p:cNvPr id="38" name="Google Shape;687;p48">
            <a:extLst>
              <a:ext uri="{FF2B5EF4-FFF2-40B4-BE49-F238E27FC236}">
                <a16:creationId xmlns:a16="http://schemas.microsoft.com/office/drawing/2014/main" id="{AEF580D6-A4B3-B04E-8686-2625C843BF56}"/>
              </a:ext>
            </a:extLst>
          </p:cNvPr>
          <p:cNvSpPr txBox="1">
            <a:spLocks/>
          </p:cNvSpPr>
          <p:nvPr/>
        </p:nvSpPr>
        <p:spPr>
          <a:xfrm>
            <a:off x="1468326" y="4663217"/>
            <a:ext cx="1258801" cy="3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GB" b="1" dirty="0">
                <a:solidFill>
                  <a:srgbClr val="434343"/>
                </a:solidFill>
                <a:latin typeface="Kreon" pitchFamily="2" charset="0"/>
                <a:ea typeface="Ubuntu"/>
                <a:cs typeface="Ubuntu"/>
                <a:sym typeface="Ubuntu"/>
              </a:rPr>
              <a:t>matplotlib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E6D36E-BF34-2C46-A9A5-F352DC09C19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98103" y="423465"/>
            <a:ext cx="7947793" cy="197201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3BE7267-3080-0D48-8541-CB8C576FB8D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21705" y="2571750"/>
            <a:ext cx="8100590" cy="1964009"/>
          </a:xfrm>
          <a:prstGeom prst="rect">
            <a:avLst/>
          </a:prstGeom>
          <a:ln>
            <a:solidFill>
              <a:schemeClr val="accent5"/>
            </a:solidFill>
          </a:ln>
        </p:spPr>
      </p:pic>
    </p:spTree>
    <p:extLst>
      <p:ext uri="{BB962C8B-B14F-4D97-AF65-F5344CB8AC3E}">
        <p14:creationId xmlns:p14="http://schemas.microsoft.com/office/powerpoint/2010/main" val="1251063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8" name="Picture 7">
            <a:extLst>
              <a:ext uri="{FF2B5EF4-FFF2-40B4-BE49-F238E27FC236}">
                <a16:creationId xmlns:a16="http://schemas.microsoft.com/office/drawing/2014/main" id="{2EFD9275-9A72-8C41-9129-D650537EDF5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67976" y="0"/>
            <a:ext cx="3598224" cy="5143500"/>
          </a:xfrm>
          <a:prstGeom prst="rect">
            <a:avLst/>
          </a:prstGeom>
        </p:spPr>
      </p:pic>
      <p:sp>
        <p:nvSpPr>
          <p:cNvPr id="294" name="Google Shape;294;p42"/>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Cleaning Moves List </a:t>
            </a:r>
            <a:endParaRPr dirty="0">
              <a:solidFill>
                <a:srgbClr val="434343"/>
              </a:solidFill>
            </a:endParaRPr>
          </a:p>
        </p:txBody>
      </p:sp>
      <p:sp>
        <p:nvSpPr>
          <p:cNvPr id="295" name="Google Shape;295;p4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5</a:t>
            </a:fld>
            <a:endParaRPr/>
          </a:p>
        </p:txBody>
      </p:sp>
      <p:sp>
        <p:nvSpPr>
          <p:cNvPr id="298" name="Google Shape;298;p42"/>
          <p:cNvSpPr/>
          <p:nvPr/>
        </p:nvSpPr>
        <p:spPr>
          <a:xfrm>
            <a:off x="5177125" y="212900"/>
            <a:ext cx="3742800" cy="4684200"/>
          </a:xfrm>
          <a:prstGeom prst="rect">
            <a:avLst/>
          </a:prstGeom>
          <a:noFill/>
          <a:ln w="28575"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2"/>
          <p:cNvSpPr/>
          <p:nvPr/>
        </p:nvSpPr>
        <p:spPr>
          <a:xfrm>
            <a:off x="4571997" y="3832425"/>
            <a:ext cx="762000" cy="1168500"/>
          </a:xfrm>
          <a:prstGeom prst="rect">
            <a:avLst/>
          </a:prstGeom>
          <a:noFill/>
          <a:ln w="28575"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itle 1">
            <a:extLst>
              <a:ext uri="{FF2B5EF4-FFF2-40B4-BE49-F238E27FC236}">
                <a16:creationId xmlns:a16="http://schemas.microsoft.com/office/drawing/2014/main" id="{743CEB05-D4B8-2544-8F7A-CBBB840C6250}"/>
              </a:ext>
            </a:extLst>
          </p:cNvPr>
          <p:cNvSpPr txBox="1">
            <a:spLocks/>
          </p:cNvSpPr>
          <p:nvPr/>
        </p:nvSpPr>
        <p:spPr>
          <a:xfrm>
            <a:off x="452591" y="1517350"/>
            <a:ext cx="31695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434343"/>
              </a:buClr>
              <a:buSzPts val="2400"/>
              <a:buFont typeface="Ubuntu"/>
              <a:buNone/>
              <a:defRPr sz="2400" b="1" i="0" u="none" strike="noStrike" cap="none">
                <a:solidFill>
                  <a:srgbClr val="434343"/>
                </a:solidFill>
                <a:latin typeface="Ubuntu"/>
                <a:ea typeface="Ubuntu"/>
                <a:cs typeface="Ubuntu"/>
                <a:sym typeface="Ubuntu"/>
              </a:defRPr>
            </a:lvl1pPr>
            <a:lvl2pPr marR="0" lvl="1"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2pPr>
            <a:lvl3pPr marR="0" lvl="2"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3pPr>
            <a:lvl4pPr marR="0" lvl="3"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4pPr>
            <a:lvl5pPr marR="0" lvl="4"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5pPr>
            <a:lvl6pPr marR="0" lvl="5"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6pPr>
            <a:lvl7pPr marR="0" lvl="6"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7pPr>
            <a:lvl8pPr marR="0" lvl="7"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8pPr>
            <a:lvl9pPr marR="0" lvl="8"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9pPr>
          </a:lstStyle>
          <a:p>
            <a:r>
              <a:rPr lang="en-US" sz="2000" dirty="0">
                <a:latin typeface="Kreon" pitchFamily="2" charset="0"/>
              </a:rPr>
              <a:t>Remove</a:t>
            </a:r>
            <a:endParaRPr lang="en-US" dirty="0">
              <a:latin typeface="Kreon" pitchFamily="2" charset="0"/>
            </a:endParaRPr>
          </a:p>
        </p:txBody>
      </p:sp>
      <p:sp>
        <p:nvSpPr>
          <p:cNvPr id="12" name="Subtitle 2">
            <a:extLst>
              <a:ext uri="{FF2B5EF4-FFF2-40B4-BE49-F238E27FC236}">
                <a16:creationId xmlns:a16="http://schemas.microsoft.com/office/drawing/2014/main" id="{82260008-91B8-C045-8D87-899AF9DC53BA}"/>
              </a:ext>
            </a:extLst>
          </p:cNvPr>
          <p:cNvSpPr txBox="1">
            <a:spLocks/>
          </p:cNvSpPr>
          <p:nvPr/>
        </p:nvSpPr>
        <p:spPr>
          <a:xfrm>
            <a:off x="452590" y="2084373"/>
            <a:ext cx="3038755" cy="23405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None/>
              <a:defRPr sz="12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None/>
              <a:defRPr sz="12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None/>
              <a:defRPr sz="12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None/>
              <a:defRPr sz="12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None/>
              <a:defRPr sz="12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None/>
              <a:defRPr sz="12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None/>
              <a:defRPr sz="1200" b="0" i="0" u="none" strike="noStrike" cap="none">
                <a:solidFill>
                  <a:srgbClr val="999999"/>
                </a:solidFill>
                <a:latin typeface="Ubuntu Light"/>
                <a:ea typeface="Ubuntu Light"/>
                <a:cs typeface="Ubuntu Light"/>
                <a:sym typeface="Ubuntu Light"/>
              </a:defRPr>
            </a:lvl9pPr>
          </a:lstStyle>
          <a:p>
            <a:r>
              <a:rPr lang="en-US" sz="1600" dirty="0">
                <a:latin typeface="Kreon" pitchFamily="2" charset="0"/>
              </a:rPr>
              <a:t>Non-English reviews </a:t>
            </a:r>
          </a:p>
          <a:p>
            <a:r>
              <a:rPr lang="en-US" sz="1600" dirty="0">
                <a:latin typeface="Kreon" pitchFamily="2" charset="0"/>
              </a:rPr>
              <a:t>Words with &lt; 3 char</a:t>
            </a:r>
          </a:p>
          <a:p>
            <a:r>
              <a:rPr lang="en-US" sz="1600" dirty="0">
                <a:latin typeface="Kreon" pitchFamily="2" charset="0"/>
              </a:rPr>
              <a:t>Stop words</a:t>
            </a:r>
          </a:p>
          <a:p>
            <a:r>
              <a:rPr lang="en-US" sz="1600" dirty="0">
                <a:latin typeface="Kreon" pitchFamily="2" charset="0"/>
              </a:rPr>
              <a:t>Rare words </a:t>
            </a:r>
          </a:p>
          <a:p>
            <a:r>
              <a:rPr lang="en-US" sz="1600" dirty="0">
                <a:latin typeface="Kreon" pitchFamily="2" charset="0"/>
              </a:rPr>
              <a:t>Common words </a:t>
            </a:r>
          </a:p>
          <a:p>
            <a:r>
              <a:rPr lang="en-US" sz="1600" dirty="0">
                <a:latin typeface="Kreon" pitchFamily="2" charset="0"/>
              </a:rPr>
              <a:t>Punctuation</a:t>
            </a:r>
          </a:p>
          <a:p>
            <a:r>
              <a:rPr lang="en-US" sz="1600" dirty="0">
                <a:latin typeface="Kreon" pitchFamily="2" charset="0"/>
              </a:rPr>
              <a:t>Digits </a:t>
            </a:r>
          </a:p>
          <a:p>
            <a:r>
              <a:rPr lang="en-US" sz="1600" dirty="0">
                <a:latin typeface="Kreon" pitchFamily="2" charset="0"/>
              </a:rPr>
              <a:t>Other special char </a:t>
            </a:r>
          </a:p>
          <a:p>
            <a:endParaRPr lang="en-US" dirty="0"/>
          </a:p>
          <a:p>
            <a:endParaRPr lang="en-US" dirty="0"/>
          </a:p>
        </p:txBody>
      </p:sp>
      <p:sp>
        <p:nvSpPr>
          <p:cNvPr id="15" name="Title 1">
            <a:extLst>
              <a:ext uri="{FF2B5EF4-FFF2-40B4-BE49-F238E27FC236}">
                <a16:creationId xmlns:a16="http://schemas.microsoft.com/office/drawing/2014/main" id="{D160A5C6-8D08-8E4A-9ECE-DC758A552352}"/>
              </a:ext>
            </a:extLst>
          </p:cNvPr>
          <p:cNvSpPr txBox="1">
            <a:spLocks/>
          </p:cNvSpPr>
          <p:nvPr/>
        </p:nvSpPr>
        <p:spPr>
          <a:xfrm>
            <a:off x="3097971" y="1517350"/>
            <a:ext cx="31695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434343"/>
              </a:buClr>
              <a:buSzPts val="2400"/>
              <a:buFont typeface="Ubuntu"/>
              <a:buNone/>
              <a:defRPr sz="2400" b="1" i="0" u="none" strike="noStrike" cap="none">
                <a:solidFill>
                  <a:srgbClr val="434343"/>
                </a:solidFill>
                <a:latin typeface="Ubuntu"/>
                <a:ea typeface="Ubuntu"/>
                <a:cs typeface="Ubuntu"/>
                <a:sym typeface="Ubuntu"/>
              </a:defRPr>
            </a:lvl1pPr>
            <a:lvl2pPr marR="0" lvl="1"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2pPr>
            <a:lvl3pPr marR="0" lvl="2"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3pPr>
            <a:lvl4pPr marR="0" lvl="3"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4pPr>
            <a:lvl5pPr marR="0" lvl="4"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5pPr>
            <a:lvl6pPr marR="0" lvl="5"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6pPr>
            <a:lvl7pPr marR="0" lvl="6"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7pPr>
            <a:lvl8pPr marR="0" lvl="7"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8pPr>
            <a:lvl9pPr marR="0" lvl="8"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9pPr>
          </a:lstStyle>
          <a:p>
            <a:r>
              <a:rPr lang="en-US" sz="2000" dirty="0">
                <a:latin typeface="Kreon" pitchFamily="2" charset="0"/>
              </a:rPr>
              <a:t>Others</a:t>
            </a:r>
            <a:endParaRPr lang="en-US" dirty="0">
              <a:latin typeface="Kreon" pitchFamily="2" charset="0"/>
            </a:endParaRPr>
          </a:p>
        </p:txBody>
      </p:sp>
      <p:sp>
        <p:nvSpPr>
          <p:cNvPr id="16" name="Subtitle 2">
            <a:extLst>
              <a:ext uri="{FF2B5EF4-FFF2-40B4-BE49-F238E27FC236}">
                <a16:creationId xmlns:a16="http://schemas.microsoft.com/office/drawing/2014/main" id="{521452A5-8B0B-4046-A9A4-4312477E2EDB}"/>
              </a:ext>
            </a:extLst>
          </p:cNvPr>
          <p:cNvSpPr txBox="1">
            <a:spLocks/>
          </p:cNvSpPr>
          <p:nvPr/>
        </p:nvSpPr>
        <p:spPr>
          <a:xfrm>
            <a:off x="3097971" y="2106397"/>
            <a:ext cx="1735286" cy="754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None/>
              <a:defRPr sz="12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None/>
              <a:defRPr sz="12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None/>
              <a:defRPr sz="12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None/>
              <a:defRPr sz="12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None/>
              <a:defRPr sz="12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None/>
              <a:defRPr sz="12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None/>
              <a:defRPr sz="1200" b="0" i="0" u="none" strike="noStrike" cap="none">
                <a:solidFill>
                  <a:srgbClr val="999999"/>
                </a:solidFill>
                <a:latin typeface="Ubuntu Light"/>
                <a:ea typeface="Ubuntu Light"/>
                <a:cs typeface="Ubuntu Light"/>
                <a:sym typeface="Ubuntu Light"/>
              </a:defRPr>
            </a:lvl9pPr>
          </a:lstStyle>
          <a:p>
            <a:r>
              <a:rPr lang="en-US" sz="1600" dirty="0">
                <a:latin typeface="Kreon" pitchFamily="2" charset="0"/>
              </a:rPr>
              <a:t>Lemmatization</a:t>
            </a:r>
          </a:p>
          <a:p>
            <a:r>
              <a:rPr lang="en-US" sz="1600" dirty="0">
                <a:latin typeface="Kreon" pitchFamily="2" charset="0"/>
              </a:rPr>
              <a:t>(NOUN &amp; VERB)</a:t>
            </a:r>
          </a:p>
          <a:p>
            <a:r>
              <a:rPr lang="en-US" sz="1600" dirty="0">
                <a:latin typeface="Kreon" pitchFamily="2" charset="0"/>
              </a:rPr>
              <a:t>2-grams </a:t>
            </a:r>
          </a:p>
          <a:p>
            <a:endParaRPr lang="en-US" sz="1600" dirty="0">
              <a:latin typeface="Kreon" pitchFamily="2" charset="0"/>
            </a:endParaRPr>
          </a:p>
          <a:p>
            <a:endParaRPr lang="en-US" sz="1600" dirty="0">
              <a:latin typeface="Kreon" pitchFamily="2" charset="0"/>
            </a:endParaRPr>
          </a:p>
          <a:p>
            <a:endParaRPr lang="en-US" dirty="0"/>
          </a:p>
          <a:p>
            <a:endParaRPr lang="en-US" dirty="0"/>
          </a:p>
        </p:txBody>
      </p:sp>
    </p:spTree>
    <p:extLst>
      <p:ext uri="{BB962C8B-B14F-4D97-AF65-F5344CB8AC3E}">
        <p14:creationId xmlns:p14="http://schemas.microsoft.com/office/powerpoint/2010/main" val="3395117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p:nvPr/>
        </p:nvSpPr>
        <p:spPr>
          <a:xfrm>
            <a:off x="3635075" y="727050"/>
            <a:ext cx="2352600" cy="1844700"/>
          </a:xfrm>
          <a:prstGeom prst="rect">
            <a:avLst/>
          </a:prstGeom>
          <a:noFill/>
          <a:ln w="28575"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2"/>
          <p:cNvSpPr/>
          <p:nvPr/>
        </p:nvSpPr>
        <p:spPr>
          <a:xfrm>
            <a:off x="6111750" y="727050"/>
            <a:ext cx="2352600" cy="1844700"/>
          </a:xfrm>
          <a:prstGeom prst="rect">
            <a:avLst/>
          </a:prstGeom>
          <a:noFill/>
          <a:ln w="28575"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742" name="Google Shape;742;p52"/>
          <p:cNvSpPr/>
          <p:nvPr/>
        </p:nvSpPr>
        <p:spPr>
          <a:xfrm>
            <a:off x="3635075" y="2701075"/>
            <a:ext cx="2352600" cy="1844700"/>
          </a:xfrm>
          <a:prstGeom prst="rect">
            <a:avLst/>
          </a:prstGeom>
          <a:noFill/>
          <a:ln w="28575"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2"/>
          <p:cNvSpPr/>
          <p:nvPr/>
        </p:nvSpPr>
        <p:spPr>
          <a:xfrm>
            <a:off x="6111750" y="2701075"/>
            <a:ext cx="2352600" cy="1844700"/>
          </a:xfrm>
          <a:prstGeom prst="rect">
            <a:avLst/>
          </a:prstGeom>
          <a:noFill/>
          <a:ln w="28575"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2"/>
          <p:cNvSpPr txBox="1"/>
          <p:nvPr/>
        </p:nvSpPr>
        <p:spPr>
          <a:xfrm>
            <a:off x="3711275" y="1982289"/>
            <a:ext cx="2166600" cy="40171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b="1" dirty="0">
                <a:solidFill>
                  <a:schemeClr val="tx1"/>
                </a:solidFill>
                <a:latin typeface="Kreon" pitchFamily="2" charset="0"/>
                <a:ea typeface="Ubuntu"/>
                <a:cs typeface="Ubuntu"/>
                <a:sym typeface="Ubuntu"/>
              </a:rPr>
              <a:t>LSA</a:t>
            </a:r>
            <a:endParaRPr lang="es" sz="1600" b="1" dirty="0">
              <a:solidFill>
                <a:schemeClr val="tx1"/>
              </a:solidFill>
              <a:latin typeface="Kreon" pitchFamily="2" charset="0"/>
              <a:ea typeface="Ubuntu"/>
              <a:cs typeface="Ubuntu"/>
              <a:sym typeface="Ubuntu"/>
            </a:endParaRPr>
          </a:p>
          <a:p>
            <a:pPr marL="0" lvl="0" indent="0" algn="l" rtl="0">
              <a:spcBef>
                <a:spcPts val="0"/>
              </a:spcBef>
              <a:spcAft>
                <a:spcPts val="0"/>
              </a:spcAft>
              <a:buNone/>
            </a:pPr>
            <a:br>
              <a:rPr lang="es" dirty="0">
                <a:solidFill>
                  <a:srgbClr val="999999"/>
                </a:solidFill>
                <a:latin typeface="Ubuntu"/>
                <a:ea typeface="Ubuntu"/>
                <a:cs typeface="Ubuntu"/>
                <a:sym typeface="Ubuntu"/>
              </a:rPr>
            </a:br>
            <a:endParaRPr sz="1200" dirty="0">
              <a:solidFill>
                <a:srgbClr val="999999"/>
              </a:solidFill>
              <a:latin typeface="Ubuntu"/>
              <a:ea typeface="Ubuntu"/>
              <a:cs typeface="Ubuntu"/>
              <a:sym typeface="Ubuntu"/>
            </a:endParaRPr>
          </a:p>
        </p:txBody>
      </p:sp>
      <p:sp>
        <p:nvSpPr>
          <p:cNvPr id="745" name="Google Shape;745;p52"/>
          <p:cNvSpPr txBox="1"/>
          <p:nvPr/>
        </p:nvSpPr>
        <p:spPr>
          <a:xfrm>
            <a:off x="6295916" y="1948562"/>
            <a:ext cx="1992900" cy="4691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b="1" dirty="0">
                <a:solidFill>
                  <a:schemeClr val="tx1"/>
                </a:solidFill>
                <a:latin typeface="Kreon" pitchFamily="2" charset="0"/>
                <a:ea typeface="Ubuntu"/>
                <a:cs typeface="Ubuntu"/>
                <a:sym typeface="Ubuntu"/>
              </a:rPr>
              <a:t>NMF</a:t>
            </a:r>
            <a:br>
              <a:rPr lang="es" dirty="0">
                <a:solidFill>
                  <a:srgbClr val="999999"/>
                </a:solidFill>
                <a:latin typeface="Ubuntu"/>
                <a:ea typeface="Ubuntu"/>
                <a:cs typeface="Ubuntu"/>
                <a:sym typeface="Ubuntu"/>
              </a:rPr>
            </a:br>
            <a:endParaRPr sz="1200" dirty="0">
              <a:solidFill>
                <a:srgbClr val="999999"/>
              </a:solidFill>
              <a:latin typeface="Ubuntu"/>
              <a:ea typeface="Ubuntu"/>
              <a:cs typeface="Ubuntu"/>
              <a:sym typeface="Ubuntu"/>
            </a:endParaRPr>
          </a:p>
        </p:txBody>
      </p:sp>
      <p:sp>
        <p:nvSpPr>
          <p:cNvPr id="746" name="Google Shape;746;p52"/>
          <p:cNvSpPr txBox="1"/>
          <p:nvPr/>
        </p:nvSpPr>
        <p:spPr>
          <a:xfrm>
            <a:off x="3711275" y="4014566"/>
            <a:ext cx="2103600" cy="3845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b="1" dirty="0">
                <a:solidFill>
                  <a:schemeClr val="tx1"/>
                </a:solidFill>
                <a:latin typeface="Kreon" pitchFamily="2" charset="0"/>
                <a:ea typeface="Ubuntu"/>
                <a:cs typeface="Ubuntu"/>
                <a:sym typeface="Ubuntu"/>
              </a:rPr>
              <a:t>gensim LDA</a:t>
            </a:r>
            <a:br>
              <a:rPr lang="es" dirty="0">
                <a:solidFill>
                  <a:schemeClr val="tx1"/>
                </a:solidFill>
                <a:latin typeface="Ubuntu"/>
                <a:ea typeface="Ubuntu"/>
                <a:cs typeface="Ubuntu"/>
                <a:sym typeface="Ubuntu"/>
              </a:rPr>
            </a:br>
            <a:endParaRPr sz="1200" dirty="0">
              <a:solidFill>
                <a:schemeClr val="tx1"/>
              </a:solidFill>
              <a:latin typeface="Ubuntu"/>
              <a:ea typeface="Ubuntu"/>
              <a:cs typeface="Ubuntu"/>
              <a:sym typeface="Ubuntu"/>
            </a:endParaRPr>
          </a:p>
        </p:txBody>
      </p:sp>
      <p:sp>
        <p:nvSpPr>
          <p:cNvPr id="747" name="Google Shape;747;p52"/>
          <p:cNvSpPr txBox="1"/>
          <p:nvPr/>
        </p:nvSpPr>
        <p:spPr>
          <a:xfrm>
            <a:off x="6287629" y="4014566"/>
            <a:ext cx="1992900" cy="34613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b="1" dirty="0">
                <a:solidFill>
                  <a:schemeClr val="tx1"/>
                </a:solidFill>
                <a:latin typeface="Kreon" pitchFamily="2" charset="0"/>
                <a:ea typeface="Ubuntu"/>
                <a:cs typeface="Ubuntu"/>
                <a:sym typeface="Ubuntu"/>
              </a:rPr>
              <a:t>Mallet LDA</a:t>
            </a:r>
            <a:br>
              <a:rPr lang="es" dirty="0">
                <a:solidFill>
                  <a:schemeClr val="tx1"/>
                </a:solidFill>
                <a:latin typeface="Kreon" pitchFamily="2" charset="0"/>
                <a:ea typeface="Ubuntu"/>
                <a:cs typeface="Ubuntu"/>
                <a:sym typeface="Ubuntu"/>
              </a:rPr>
            </a:br>
            <a:endParaRPr sz="1200" dirty="0">
              <a:solidFill>
                <a:schemeClr val="tx1"/>
              </a:solidFill>
              <a:latin typeface="Ubuntu"/>
              <a:ea typeface="Ubuntu"/>
              <a:cs typeface="Ubuntu"/>
              <a:sym typeface="Ubuntu"/>
            </a:endParaRPr>
          </a:p>
        </p:txBody>
      </p:sp>
      <p:sp>
        <p:nvSpPr>
          <p:cNvPr id="748" name="Google Shape;748;p5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6</a:t>
            </a:fld>
            <a:endParaRPr/>
          </a:p>
        </p:txBody>
      </p:sp>
      <p:sp>
        <p:nvSpPr>
          <p:cNvPr id="749" name="Google Shape;749;p52"/>
          <p:cNvSpPr txBox="1">
            <a:spLocks noGrp="1"/>
          </p:cNvSpPr>
          <p:nvPr>
            <p:ph type="title"/>
          </p:nvPr>
        </p:nvSpPr>
        <p:spPr>
          <a:xfrm>
            <a:off x="749635" y="758602"/>
            <a:ext cx="2545800" cy="7043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dirty="0"/>
              <a:t>Models</a:t>
            </a:r>
            <a:r>
              <a:rPr lang="es" sz="2200" dirty="0"/>
              <a:t> </a:t>
            </a:r>
            <a:endParaRPr sz="1000" b="0" dirty="0">
              <a:solidFill>
                <a:srgbClr val="999999"/>
              </a:solidFill>
              <a:latin typeface="Ubuntu Light"/>
              <a:ea typeface="Ubuntu Light"/>
              <a:cs typeface="Ubuntu Light"/>
              <a:sym typeface="Ubuntu Light"/>
            </a:endParaRPr>
          </a:p>
        </p:txBody>
      </p:sp>
      <p:pic>
        <p:nvPicPr>
          <p:cNvPr id="2" name="Picture 1">
            <a:extLst>
              <a:ext uri="{FF2B5EF4-FFF2-40B4-BE49-F238E27FC236}">
                <a16:creationId xmlns:a16="http://schemas.microsoft.com/office/drawing/2014/main" id="{72FE1B40-CB18-AC44-B18F-D004B6184ED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29316" y="835358"/>
            <a:ext cx="1364117" cy="1255239"/>
          </a:xfrm>
          <a:prstGeom prst="rect">
            <a:avLst/>
          </a:prstGeom>
        </p:spPr>
      </p:pic>
      <p:pic>
        <p:nvPicPr>
          <p:cNvPr id="13" name="Picture 12">
            <a:extLst>
              <a:ext uri="{FF2B5EF4-FFF2-40B4-BE49-F238E27FC236}">
                <a16:creationId xmlns:a16="http://schemas.microsoft.com/office/drawing/2014/main" id="{D11DF6D2-68B7-C44A-AF7E-894A39E3C95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727613" y="2870950"/>
            <a:ext cx="1112931" cy="1128934"/>
          </a:xfrm>
          <a:prstGeom prst="rect">
            <a:avLst/>
          </a:prstGeom>
        </p:spPr>
      </p:pic>
      <p:pic>
        <p:nvPicPr>
          <p:cNvPr id="14" name="Picture 13">
            <a:extLst>
              <a:ext uri="{FF2B5EF4-FFF2-40B4-BE49-F238E27FC236}">
                <a16:creationId xmlns:a16="http://schemas.microsoft.com/office/drawing/2014/main" id="{3254FF73-AF71-EB44-80FA-EBD90CBCEAB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663091" y="927191"/>
            <a:ext cx="1241977" cy="1151113"/>
          </a:xfrm>
          <a:prstGeom prst="rect">
            <a:avLst/>
          </a:prstGeom>
        </p:spPr>
      </p:pic>
      <p:pic>
        <p:nvPicPr>
          <p:cNvPr id="15" name="Picture 14">
            <a:extLst>
              <a:ext uri="{FF2B5EF4-FFF2-40B4-BE49-F238E27FC236}">
                <a16:creationId xmlns:a16="http://schemas.microsoft.com/office/drawing/2014/main" id="{8F88AA15-A45E-E84F-905B-A8B0349B083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4182624" y="2913167"/>
            <a:ext cx="1223902" cy="1101399"/>
          </a:xfrm>
          <a:prstGeom prst="rect">
            <a:avLst/>
          </a:prstGeom>
        </p:spPr>
      </p:pic>
      <p:pic>
        <p:nvPicPr>
          <p:cNvPr id="17" name="Picture 16">
            <a:extLst>
              <a:ext uri="{FF2B5EF4-FFF2-40B4-BE49-F238E27FC236}">
                <a16:creationId xmlns:a16="http://schemas.microsoft.com/office/drawing/2014/main" id="{C50638E2-16A9-284C-8FE5-F67B00E5799A}"/>
              </a:ext>
            </a:extLst>
          </p:cNvPr>
          <p:cNvPicPr>
            <a:picLocks noChangeAspect="1"/>
          </p:cNvPicPr>
          <p:nvPr/>
        </p:nvPicPr>
        <p:blipFill>
          <a:blip r:embed="rId7"/>
          <a:stretch>
            <a:fillRect/>
          </a:stretch>
        </p:blipFill>
        <p:spPr>
          <a:xfrm>
            <a:off x="-37047" y="1150821"/>
            <a:ext cx="3835923" cy="3835923"/>
          </a:xfrm>
          <a:prstGeom prst="rect">
            <a:avLst/>
          </a:prstGeom>
        </p:spPr>
      </p:pic>
    </p:spTree>
    <p:extLst>
      <p:ext uri="{BB962C8B-B14F-4D97-AF65-F5344CB8AC3E}">
        <p14:creationId xmlns:p14="http://schemas.microsoft.com/office/powerpoint/2010/main" val="213028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40A08-2551-8C43-8197-994F1D0B59C9}"/>
              </a:ext>
            </a:extLst>
          </p:cNvPr>
          <p:cNvSpPr>
            <a:spLocks noGrp="1"/>
          </p:cNvSpPr>
          <p:nvPr>
            <p:ph type="title"/>
          </p:nvPr>
        </p:nvSpPr>
        <p:spPr/>
        <p:txBody>
          <a:bodyPr/>
          <a:lstStyle/>
          <a:p>
            <a:r>
              <a:rPr lang="en-US" dirty="0"/>
              <a:t>Coherence Scores </a:t>
            </a:r>
          </a:p>
        </p:txBody>
      </p:sp>
      <p:pic>
        <p:nvPicPr>
          <p:cNvPr id="4" name="Picture 3" descr="A close up of a map&#10;&#10;Description automatically generated">
            <a:extLst>
              <a:ext uri="{FF2B5EF4-FFF2-40B4-BE49-F238E27FC236}">
                <a16:creationId xmlns:a16="http://schemas.microsoft.com/office/drawing/2014/main" id="{7DA21E62-4923-AF41-ADA2-4E2DC3A5305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871" t="10962" r="5664" b="4610"/>
          <a:stretch/>
        </p:blipFill>
        <p:spPr>
          <a:xfrm>
            <a:off x="2134590" y="1301301"/>
            <a:ext cx="4827319" cy="3341950"/>
          </a:xfrm>
          <a:prstGeom prst="rect">
            <a:avLst/>
          </a:prstGeom>
        </p:spPr>
      </p:pic>
    </p:spTree>
    <p:extLst>
      <p:ext uri="{BB962C8B-B14F-4D97-AF65-F5344CB8AC3E}">
        <p14:creationId xmlns:p14="http://schemas.microsoft.com/office/powerpoint/2010/main" val="49679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1"/>
          <p:cNvSpPr txBox="1">
            <a:spLocks noGrp="1"/>
          </p:cNvSpPr>
          <p:nvPr>
            <p:ph type="title" idx="6"/>
          </p:nvPr>
        </p:nvSpPr>
        <p:spPr>
          <a:xfrm>
            <a:off x="773850" y="638075"/>
            <a:ext cx="7533231"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434343"/>
                </a:solidFill>
              </a:rPr>
              <a:t>Mallet LDA Topics</a:t>
            </a:r>
            <a:endParaRPr dirty="0">
              <a:solidFill>
                <a:srgbClr val="434343"/>
              </a:solidFill>
            </a:endParaRPr>
          </a:p>
        </p:txBody>
      </p:sp>
      <p:cxnSp>
        <p:nvCxnSpPr>
          <p:cNvPr id="717" name="Google Shape;717;p51"/>
          <p:cNvCxnSpPr>
            <a:cxnSpLocks/>
          </p:cNvCxnSpPr>
          <p:nvPr/>
        </p:nvCxnSpPr>
        <p:spPr>
          <a:xfrm>
            <a:off x="3343596" y="1602675"/>
            <a:ext cx="0" cy="2829840"/>
          </a:xfrm>
          <a:prstGeom prst="straightConnector1">
            <a:avLst/>
          </a:prstGeom>
          <a:noFill/>
          <a:ln w="38100" cap="flat" cmpd="sng">
            <a:solidFill>
              <a:srgbClr val="81ECEC"/>
            </a:solidFill>
            <a:prstDash val="solid"/>
            <a:round/>
            <a:headEnd type="none" w="med" len="med"/>
            <a:tailEnd type="none" w="med" len="med"/>
          </a:ln>
        </p:spPr>
      </p:cxnSp>
      <p:cxnSp>
        <p:nvCxnSpPr>
          <p:cNvPr id="718" name="Google Shape;718;p51"/>
          <p:cNvCxnSpPr>
            <a:cxnSpLocks/>
          </p:cNvCxnSpPr>
          <p:nvPr/>
        </p:nvCxnSpPr>
        <p:spPr>
          <a:xfrm>
            <a:off x="5739196" y="1602675"/>
            <a:ext cx="0" cy="2829840"/>
          </a:xfrm>
          <a:prstGeom prst="straightConnector1">
            <a:avLst/>
          </a:prstGeom>
          <a:noFill/>
          <a:ln w="38100" cap="flat" cmpd="sng">
            <a:solidFill>
              <a:srgbClr val="81ECEC"/>
            </a:solidFill>
            <a:prstDash val="solid"/>
            <a:round/>
            <a:headEnd type="none" w="med" len="med"/>
            <a:tailEnd type="none" w="med" len="med"/>
          </a:ln>
        </p:spPr>
      </p:cxnSp>
      <p:sp>
        <p:nvSpPr>
          <p:cNvPr id="719" name="Google Shape;719;p5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cxnSp>
        <p:nvCxnSpPr>
          <p:cNvPr id="720" name="Google Shape;720;p51"/>
          <p:cNvCxnSpPr/>
          <p:nvPr/>
        </p:nvCxnSpPr>
        <p:spPr>
          <a:xfrm>
            <a:off x="4233900" y="1120475"/>
            <a:ext cx="676200" cy="0"/>
          </a:xfrm>
          <a:prstGeom prst="straightConnector1">
            <a:avLst/>
          </a:prstGeom>
          <a:noFill/>
          <a:ln w="76200" cap="flat" cmpd="sng">
            <a:solidFill>
              <a:srgbClr val="81ECEC"/>
            </a:solidFill>
            <a:prstDash val="solid"/>
            <a:round/>
            <a:headEnd type="none" w="med" len="med"/>
            <a:tailEnd type="none" w="med" len="med"/>
          </a:ln>
        </p:spPr>
      </p:cxnSp>
      <p:cxnSp>
        <p:nvCxnSpPr>
          <p:cNvPr id="722" name="Google Shape;722;p51"/>
          <p:cNvCxnSpPr/>
          <p:nvPr/>
        </p:nvCxnSpPr>
        <p:spPr>
          <a:xfrm>
            <a:off x="3510450" y="2918000"/>
            <a:ext cx="2061900" cy="0"/>
          </a:xfrm>
          <a:prstGeom prst="straightConnector1">
            <a:avLst/>
          </a:prstGeom>
          <a:noFill/>
          <a:ln w="28575" cap="flat" cmpd="sng">
            <a:solidFill>
              <a:srgbClr val="81ECEC"/>
            </a:solidFill>
            <a:prstDash val="solid"/>
            <a:round/>
            <a:headEnd type="none" w="med" len="med"/>
            <a:tailEnd type="none" w="med" len="med"/>
          </a:ln>
        </p:spPr>
      </p:cxnSp>
      <p:cxnSp>
        <p:nvCxnSpPr>
          <p:cNvPr id="723" name="Google Shape;723;p51"/>
          <p:cNvCxnSpPr/>
          <p:nvPr/>
        </p:nvCxnSpPr>
        <p:spPr>
          <a:xfrm>
            <a:off x="5906050" y="2918000"/>
            <a:ext cx="2061900" cy="0"/>
          </a:xfrm>
          <a:prstGeom prst="straightConnector1">
            <a:avLst/>
          </a:prstGeom>
          <a:noFill/>
          <a:ln w="28575" cap="flat" cmpd="sng">
            <a:solidFill>
              <a:srgbClr val="81ECEC"/>
            </a:solidFill>
            <a:prstDash val="solid"/>
            <a:round/>
            <a:headEnd type="none" w="med" len="med"/>
            <a:tailEnd type="none" w="med" len="med"/>
          </a:ln>
        </p:spPr>
      </p:cxnSp>
      <p:sp>
        <p:nvSpPr>
          <p:cNvPr id="724" name="Google Shape;724;p51"/>
          <p:cNvSpPr txBox="1">
            <a:spLocks noGrp="1"/>
          </p:cNvSpPr>
          <p:nvPr>
            <p:ph type="ctrTitle" idx="7"/>
          </p:nvPr>
        </p:nvSpPr>
        <p:spPr>
          <a:xfrm>
            <a:off x="937482" y="1469388"/>
            <a:ext cx="2375531" cy="4078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dirty="0"/>
              <a:t>TIME</a:t>
            </a:r>
            <a:endParaRPr sz="2000" dirty="0"/>
          </a:p>
        </p:txBody>
      </p:sp>
      <p:sp>
        <p:nvSpPr>
          <p:cNvPr id="725" name="Google Shape;725;p51"/>
          <p:cNvSpPr txBox="1">
            <a:spLocks noGrp="1"/>
          </p:cNvSpPr>
          <p:nvPr>
            <p:ph type="subTitle" idx="8"/>
          </p:nvPr>
        </p:nvSpPr>
        <p:spPr>
          <a:xfrm>
            <a:off x="1077284" y="1787336"/>
            <a:ext cx="2258155" cy="8295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sz="1600" dirty="0">
                <a:latin typeface="Kreon" pitchFamily="2" charset="0"/>
              </a:rPr>
              <a:t>play, thing, story, time, lot, hour gameplay, work, people, catch</a:t>
            </a:r>
          </a:p>
        </p:txBody>
      </p:sp>
      <p:sp>
        <p:nvSpPr>
          <p:cNvPr id="730" name="Google Shape;730;p51"/>
          <p:cNvSpPr txBox="1">
            <a:spLocks noGrp="1"/>
          </p:cNvSpPr>
          <p:nvPr>
            <p:ph type="ctrTitle"/>
          </p:nvPr>
        </p:nvSpPr>
        <p:spPr>
          <a:xfrm>
            <a:off x="5737375" y="1469388"/>
            <a:ext cx="2316185" cy="4183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dirty="0"/>
              <a:t>VISUALS</a:t>
            </a:r>
            <a:r>
              <a:rPr lang="es" dirty="0"/>
              <a:t> </a:t>
            </a:r>
            <a:endParaRPr dirty="0"/>
          </a:p>
        </p:txBody>
      </p:sp>
      <p:sp>
        <p:nvSpPr>
          <p:cNvPr id="732" name="Google Shape;732;p51"/>
          <p:cNvSpPr txBox="1">
            <a:spLocks noGrp="1"/>
          </p:cNvSpPr>
          <p:nvPr>
            <p:ph type="ctrTitle" idx="2"/>
          </p:nvPr>
        </p:nvSpPr>
        <p:spPr>
          <a:xfrm>
            <a:off x="3347861" y="2918000"/>
            <a:ext cx="2387067" cy="4807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dirty="0"/>
              <a:t>DEVELOPER</a:t>
            </a:r>
            <a:endParaRPr dirty="0"/>
          </a:p>
        </p:txBody>
      </p:sp>
      <p:sp>
        <p:nvSpPr>
          <p:cNvPr id="24" name="Google Shape;724;p51">
            <a:extLst>
              <a:ext uri="{FF2B5EF4-FFF2-40B4-BE49-F238E27FC236}">
                <a16:creationId xmlns:a16="http://schemas.microsoft.com/office/drawing/2014/main" id="{95643E75-49F9-A34B-8B1E-91EDA819CC01}"/>
              </a:ext>
            </a:extLst>
          </p:cNvPr>
          <p:cNvSpPr txBox="1">
            <a:spLocks/>
          </p:cNvSpPr>
          <p:nvPr/>
        </p:nvSpPr>
        <p:spPr>
          <a:xfrm>
            <a:off x="3341152" y="1474649"/>
            <a:ext cx="2418113" cy="4078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400"/>
              <a:buFont typeface="Ubuntu"/>
              <a:buNone/>
              <a:defRPr sz="1400" b="1" i="0" u="none" strike="noStrike" cap="none">
                <a:solidFill>
                  <a:srgbClr val="666666"/>
                </a:solidFill>
                <a:latin typeface="Ubuntu"/>
                <a:ea typeface="Ubuntu"/>
                <a:cs typeface="Ubuntu"/>
                <a:sym typeface="Ubuntu"/>
              </a:defRPr>
            </a:lvl1pPr>
            <a:lvl2pPr marR="0" lvl="1"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2pPr>
            <a:lvl3pPr marR="0" lvl="2"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3pPr>
            <a:lvl4pPr marR="0" lvl="3"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4pPr>
            <a:lvl5pPr marR="0" lvl="4"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5pPr>
            <a:lvl6pPr marR="0" lvl="5"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6pPr>
            <a:lvl7pPr marR="0" lvl="6"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7pPr>
            <a:lvl8pPr marR="0" lvl="7"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8pPr>
            <a:lvl9pPr marR="0" lvl="8"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9pPr>
          </a:lstStyle>
          <a:p>
            <a:r>
              <a:rPr lang="en-GB" sz="2000" dirty="0"/>
              <a:t>EXPERIENCE</a:t>
            </a:r>
          </a:p>
        </p:txBody>
      </p:sp>
      <p:sp>
        <p:nvSpPr>
          <p:cNvPr id="27" name="Google Shape;725;p51">
            <a:extLst>
              <a:ext uri="{FF2B5EF4-FFF2-40B4-BE49-F238E27FC236}">
                <a16:creationId xmlns:a16="http://schemas.microsoft.com/office/drawing/2014/main" id="{2827B1B7-EE26-BD49-9670-078725536F54}"/>
              </a:ext>
            </a:extLst>
          </p:cNvPr>
          <p:cNvSpPr txBox="1">
            <a:spLocks/>
          </p:cNvSpPr>
          <p:nvPr/>
        </p:nvSpPr>
        <p:spPr>
          <a:xfrm>
            <a:off x="3351754" y="1787336"/>
            <a:ext cx="2367373" cy="829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1pPr>
            <a:lvl2pPr marL="914400" marR="0" lvl="1" indent="-3175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2pPr>
            <a:lvl3pPr marL="1371600" marR="0" lvl="2" indent="-3111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3pPr>
            <a:lvl4pPr marL="1828800" marR="0" lvl="3" indent="-3111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4pPr>
            <a:lvl5pPr marL="2286000" marR="0" lvl="4" indent="-3048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5pPr>
            <a:lvl6pPr marL="2743200" marR="0" lvl="5" indent="-3048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6pPr>
            <a:lvl7pPr marL="3200400" marR="0" lvl="6" indent="-2984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7pPr>
            <a:lvl8pPr marL="3657600" marR="0" lvl="7" indent="-2984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8pPr>
            <a:lvl9pPr marL="4114800" marR="0" lvl="8" indent="-2921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9pPr>
          </a:lstStyle>
          <a:p>
            <a:pPr marL="0" indent="0"/>
            <a:r>
              <a:rPr lang="en-GB" sz="1600" dirty="0">
                <a:latin typeface="Kreon" pitchFamily="2" charset="0"/>
              </a:rPr>
              <a:t>feel, area, battle, design, character, gym, story, level, team, route </a:t>
            </a:r>
          </a:p>
        </p:txBody>
      </p:sp>
      <p:sp>
        <p:nvSpPr>
          <p:cNvPr id="30" name="Google Shape;724;p51">
            <a:extLst>
              <a:ext uri="{FF2B5EF4-FFF2-40B4-BE49-F238E27FC236}">
                <a16:creationId xmlns:a16="http://schemas.microsoft.com/office/drawing/2014/main" id="{4612F391-93E9-D24C-B4F6-71216D5BB98D}"/>
              </a:ext>
            </a:extLst>
          </p:cNvPr>
          <p:cNvSpPr txBox="1">
            <a:spLocks/>
          </p:cNvSpPr>
          <p:nvPr/>
        </p:nvSpPr>
        <p:spPr>
          <a:xfrm>
            <a:off x="976800" y="2929568"/>
            <a:ext cx="2356761" cy="4691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400"/>
              <a:buFont typeface="Ubuntu"/>
              <a:buNone/>
              <a:defRPr sz="1400" b="1" i="0" u="none" strike="noStrike" cap="none">
                <a:solidFill>
                  <a:srgbClr val="666666"/>
                </a:solidFill>
                <a:latin typeface="Ubuntu"/>
                <a:ea typeface="Ubuntu"/>
                <a:cs typeface="Ubuntu"/>
                <a:sym typeface="Ubuntu"/>
              </a:defRPr>
            </a:lvl1pPr>
            <a:lvl2pPr marR="0" lvl="1"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2pPr>
            <a:lvl3pPr marR="0" lvl="2"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3pPr>
            <a:lvl4pPr marR="0" lvl="3"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4pPr>
            <a:lvl5pPr marR="0" lvl="4"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5pPr>
            <a:lvl6pPr marR="0" lvl="5"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6pPr>
            <a:lvl7pPr marR="0" lvl="6"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7pPr>
            <a:lvl8pPr marR="0" lvl="7"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8pPr>
            <a:lvl9pPr marR="0" lvl="8" algn="ctr" rtl="0">
              <a:lnSpc>
                <a:spcPct val="100000"/>
              </a:lnSpc>
              <a:spcBef>
                <a:spcPts val="0"/>
              </a:spcBef>
              <a:spcAft>
                <a:spcPts val="0"/>
              </a:spcAft>
              <a:buClr>
                <a:srgbClr val="666666"/>
              </a:buClr>
              <a:buSzPts val="1600"/>
              <a:buFont typeface="Arvo"/>
              <a:buNone/>
              <a:defRPr sz="1600" b="0" i="0" u="none" strike="noStrike" cap="none">
                <a:solidFill>
                  <a:srgbClr val="666666"/>
                </a:solidFill>
                <a:latin typeface="Arvo"/>
                <a:ea typeface="Arvo"/>
                <a:cs typeface="Arvo"/>
                <a:sym typeface="Arvo"/>
              </a:defRPr>
            </a:lvl9pPr>
          </a:lstStyle>
          <a:p>
            <a:r>
              <a:rPr lang="en-GB" sz="1800" dirty="0"/>
              <a:t>CONTENT </a:t>
            </a:r>
          </a:p>
        </p:txBody>
      </p:sp>
      <p:sp>
        <p:nvSpPr>
          <p:cNvPr id="33" name="Google Shape;725;p51">
            <a:extLst>
              <a:ext uri="{FF2B5EF4-FFF2-40B4-BE49-F238E27FC236}">
                <a16:creationId xmlns:a16="http://schemas.microsoft.com/office/drawing/2014/main" id="{5A2327D4-87DE-5B48-A45D-0A0971FD1D7B}"/>
              </a:ext>
            </a:extLst>
          </p:cNvPr>
          <p:cNvSpPr txBox="1">
            <a:spLocks/>
          </p:cNvSpPr>
          <p:nvPr/>
        </p:nvSpPr>
        <p:spPr>
          <a:xfrm>
            <a:off x="1013708" y="3347177"/>
            <a:ext cx="2311118" cy="1221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1pPr>
            <a:lvl2pPr marL="914400" marR="0" lvl="1" indent="-3175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2pPr>
            <a:lvl3pPr marL="1371600" marR="0" lvl="2" indent="-3111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3pPr>
            <a:lvl4pPr marL="1828800" marR="0" lvl="3" indent="-3111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4pPr>
            <a:lvl5pPr marL="2286000" marR="0" lvl="4" indent="-3048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5pPr>
            <a:lvl6pPr marL="2743200" marR="0" lvl="5" indent="-3048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6pPr>
            <a:lvl7pPr marL="3200400" marR="0" lvl="6" indent="-2984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7pPr>
            <a:lvl8pPr marL="3657600" marR="0" lvl="7" indent="-2984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8pPr>
            <a:lvl9pPr marL="4114800" marR="0" lvl="8" indent="-2921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9pPr>
          </a:lstStyle>
          <a:p>
            <a:pPr marL="0" indent="0"/>
            <a:r>
              <a:rPr lang="en-GB" sz="1600" dirty="0">
                <a:latin typeface="Kreon" pitchFamily="2" charset="0"/>
              </a:rPr>
              <a:t>content, feature, switch, console, series, franchise,  experience, generation, shield, lack </a:t>
            </a:r>
          </a:p>
        </p:txBody>
      </p:sp>
      <p:sp>
        <p:nvSpPr>
          <p:cNvPr id="36" name="Google Shape;725;p51">
            <a:extLst>
              <a:ext uri="{FF2B5EF4-FFF2-40B4-BE49-F238E27FC236}">
                <a16:creationId xmlns:a16="http://schemas.microsoft.com/office/drawing/2014/main" id="{E8F4910A-9035-4340-A21B-5D6D61FF7803}"/>
              </a:ext>
            </a:extLst>
          </p:cNvPr>
          <p:cNvSpPr txBox="1">
            <a:spLocks/>
          </p:cNvSpPr>
          <p:nvPr/>
        </p:nvSpPr>
        <p:spPr>
          <a:xfrm>
            <a:off x="5734931" y="1787336"/>
            <a:ext cx="2461573" cy="829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1pPr>
            <a:lvl2pPr marL="914400" marR="0" lvl="1" indent="-3175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2pPr>
            <a:lvl3pPr marL="1371600" marR="0" lvl="2" indent="-3111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3pPr>
            <a:lvl4pPr marL="1828800" marR="0" lvl="3" indent="-3111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4pPr>
            <a:lvl5pPr marL="2286000" marR="0" lvl="4" indent="-3048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5pPr>
            <a:lvl6pPr marL="2743200" marR="0" lvl="5" indent="-3048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6pPr>
            <a:lvl7pPr marL="3200400" marR="0" lvl="6" indent="-2984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7pPr>
            <a:lvl8pPr marL="3657600" marR="0" lvl="7" indent="-2984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8pPr>
            <a:lvl9pPr marL="4114800" marR="0" lvl="8" indent="-2921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9pPr>
          </a:lstStyle>
          <a:p>
            <a:pPr marL="0" indent="0"/>
            <a:r>
              <a:rPr lang="en-GB" sz="1600" dirty="0">
                <a:latin typeface="Kreon" pitchFamily="2" charset="0"/>
              </a:rPr>
              <a:t>animation, cut, model, remove, graphic, world, turn, texture, quality, feature </a:t>
            </a:r>
          </a:p>
        </p:txBody>
      </p:sp>
      <p:sp>
        <p:nvSpPr>
          <p:cNvPr id="39" name="Google Shape;725;p51">
            <a:extLst>
              <a:ext uri="{FF2B5EF4-FFF2-40B4-BE49-F238E27FC236}">
                <a16:creationId xmlns:a16="http://schemas.microsoft.com/office/drawing/2014/main" id="{F1CAC8A6-CAD8-644B-A3EC-CDA260797D6B}"/>
              </a:ext>
            </a:extLst>
          </p:cNvPr>
          <p:cNvSpPr txBox="1">
            <a:spLocks/>
          </p:cNvSpPr>
          <p:nvPr/>
        </p:nvSpPr>
        <p:spPr>
          <a:xfrm>
            <a:off x="3343596" y="3347177"/>
            <a:ext cx="2358060" cy="829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999999"/>
              </a:buClr>
              <a:buSzPts val="1200"/>
              <a:buFont typeface="Ubuntu Light"/>
              <a:buNone/>
              <a:defRPr sz="1200" b="0" i="0" u="none" strike="noStrike" cap="none">
                <a:solidFill>
                  <a:srgbClr val="999999"/>
                </a:solidFill>
                <a:latin typeface="Ubuntu Light"/>
                <a:ea typeface="Ubuntu Light"/>
                <a:cs typeface="Ubuntu Light"/>
                <a:sym typeface="Ubuntu Light"/>
              </a:defRPr>
            </a:lvl1pPr>
            <a:lvl2pPr marL="914400" marR="0" lvl="1" indent="-3175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2pPr>
            <a:lvl3pPr marL="1371600" marR="0" lvl="2" indent="-3111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3pPr>
            <a:lvl4pPr marL="1828800" marR="0" lvl="3" indent="-3111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4pPr>
            <a:lvl5pPr marL="2286000" marR="0" lvl="4" indent="-3048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5pPr>
            <a:lvl6pPr marL="2743200" marR="0" lvl="5" indent="-3048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6pPr>
            <a:lvl7pPr marL="3200400" marR="0" lvl="6" indent="-2984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7pPr>
            <a:lvl8pPr marL="3657600" marR="0" lvl="7" indent="-29845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8pPr>
            <a:lvl9pPr marL="4114800" marR="0" lvl="8" indent="-292100" algn="ctr" rtl="0">
              <a:lnSpc>
                <a:spcPct val="100000"/>
              </a:lnSpc>
              <a:spcBef>
                <a:spcPts val="0"/>
              </a:spcBef>
              <a:spcAft>
                <a:spcPts val="0"/>
              </a:spcAft>
              <a:buClr>
                <a:srgbClr val="999999"/>
              </a:buClr>
              <a:buSzPts val="1400"/>
              <a:buFont typeface="Ubuntu Light"/>
              <a:buNone/>
              <a:defRPr sz="1400" b="0" i="0" u="none" strike="noStrike" cap="none">
                <a:solidFill>
                  <a:srgbClr val="999999"/>
                </a:solidFill>
                <a:latin typeface="Ubuntu Light"/>
                <a:ea typeface="Ubuntu Light"/>
                <a:cs typeface="Ubuntu Light"/>
                <a:sym typeface="Ubuntu Light"/>
              </a:defRPr>
            </a:lvl9pPr>
          </a:lstStyle>
          <a:p>
            <a:pPr marL="0" indent="0"/>
            <a:r>
              <a:rPr lang="en-GB" sz="1600" dirty="0" err="1">
                <a:latin typeface="Kreon" pitchFamily="2" charset="0"/>
              </a:rPr>
              <a:t>gamefreak</a:t>
            </a:r>
            <a:r>
              <a:rPr lang="en-GB" sz="1600" dirty="0">
                <a:latin typeface="Kreon" pitchFamily="2" charset="0"/>
              </a:rPr>
              <a:t>, fan, graphic, buy, lie, money, year, release, cut, rush </a:t>
            </a:r>
          </a:p>
        </p:txBody>
      </p:sp>
      <p:pic>
        <p:nvPicPr>
          <p:cNvPr id="29" name="Picture 28">
            <a:extLst>
              <a:ext uri="{FF2B5EF4-FFF2-40B4-BE49-F238E27FC236}">
                <a16:creationId xmlns:a16="http://schemas.microsoft.com/office/drawing/2014/main" id="{7A91CA16-D125-3C40-8766-7196B6C98D5D}"/>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4396" b="93544" l="65625" r="97031">
                        <a14:foregroundMark x1="65781" y1="40385" x2="65781" y2="44643"/>
                        <a14:foregroundMark x1="73516" y1="7555" x2="75859" y2="13324"/>
                        <a14:foregroundMark x1="95938" y1="16209" x2="95938" y2="16209"/>
                        <a14:foregroundMark x1="96406" y1="45192" x2="95391" y2="50962"/>
                        <a14:foregroundMark x1="77969" y1="93681" x2="77969" y2="85577"/>
                        <a14:foregroundMark x1="72422" y1="4396" x2="72422" y2="4396"/>
                        <a14:foregroundMark x1="96563" y1="16071" x2="95859" y2="19643"/>
                        <a14:foregroundMark x1="96563" y1="45330" x2="96953" y2="47665"/>
                        <a14:foregroundMark x1="97031" y1="15934" x2="97031" y2="15934"/>
                        <a14:foregroundMark x1="78359" y1="41346" x2="82344" y2="48626"/>
                        <a14:foregroundMark x1="86641" y1="42308" x2="75391" y2="43132"/>
                        <a14:foregroundMark x1="82656" y1="45879" x2="84063" y2="48077"/>
                      </a14:backgroundRemoval>
                    </a14:imgEffect>
                  </a14:imgLayer>
                </a14:imgProps>
              </a:ext>
              <a:ext uri="{28A0092B-C50C-407E-A947-70E740481C1C}">
                <a14:useLocalDpi xmlns:a14="http://schemas.microsoft.com/office/drawing/2010/main"/>
              </a:ext>
            </a:extLst>
          </a:blip>
          <a:srcRect l="62450"/>
          <a:stretch/>
        </p:blipFill>
        <p:spPr>
          <a:xfrm>
            <a:off x="4987593" y="2381627"/>
            <a:ext cx="3373412" cy="5109520"/>
          </a:xfrm>
          <a:prstGeom prst="rect">
            <a:avLst/>
          </a:prstGeom>
        </p:spPr>
      </p:pic>
    </p:spTree>
    <p:extLst>
      <p:ext uri="{BB962C8B-B14F-4D97-AF65-F5344CB8AC3E}">
        <p14:creationId xmlns:p14="http://schemas.microsoft.com/office/powerpoint/2010/main" val="70411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24;p51">
            <a:extLst>
              <a:ext uri="{FF2B5EF4-FFF2-40B4-BE49-F238E27FC236}">
                <a16:creationId xmlns:a16="http://schemas.microsoft.com/office/drawing/2014/main" id="{41A470E2-5478-A441-BBEF-84E398DA02A3}"/>
              </a:ext>
            </a:extLst>
          </p:cNvPr>
          <p:cNvSpPr txBox="1">
            <a:spLocks/>
          </p:cNvSpPr>
          <p:nvPr/>
        </p:nvSpPr>
        <p:spPr>
          <a:xfrm>
            <a:off x="-1" y="585787"/>
            <a:ext cx="9144000" cy="40787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200" b="1" dirty="0">
                <a:latin typeface="Ubuntu" panose="020B0504030602030204" pitchFamily="34" charset="0"/>
              </a:rPr>
              <a:t>Positive Reviews </a:t>
            </a:r>
          </a:p>
        </p:txBody>
      </p:sp>
      <p:pic>
        <p:nvPicPr>
          <p:cNvPr id="14" name="Picture 13" descr="A close up of a logo&#10;&#10;Description automatically generated">
            <a:extLst>
              <a:ext uri="{FF2B5EF4-FFF2-40B4-BE49-F238E27FC236}">
                <a16:creationId xmlns:a16="http://schemas.microsoft.com/office/drawing/2014/main" id="{42B38730-0842-614C-A1A3-5B90B32C4F3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50510" y="993663"/>
            <a:ext cx="6842977" cy="3564050"/>
          </a:xfrm>
          <a:prstGeom prst="rect">
            <a:avLst/>
          </a:prstGeom>
        </p:spPr>
      </p:pic>
    </p:spTree>
    <p:extLst>
      <p:ext uri="{BB962C8B-B14F-4D97-AF65-F5344CB8AC3E}">
        <p14:creationId xmlns:p14="http://schemas.microsoft.com/office/powerpoint/2010/main" val="4149255133"/>
      </p:ext>
    </p:extLst>
  </p:cSld>
  <p:clrMapOvr>
    <a:masterClrMapping/>
  </p:clrMapOvr>
</p:sld>
</file>

<file path=ppt/theme/theme1.xml><?xml version="1.0" encoding="utf-8"?>
<a:theme xmlns:a="http://schemas.openxmlformats.org/drawingml/2006/main" name="Minimal Charm">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5289</TotalTime>
  <Words>1060</Words>
  <Application>Microsoft Macintosh PowerPoint</Application>
  <PresentationFormat>On-screen Show (16:9)</PresentationFormat>
  <Paragraphs>105</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Ubuntu</vt:lpstr>
      <vt:lpstr>Arvo</vt:lpstr>
      <vt:lpstr>Ubuntu Light</vt:lpstr>
      <vt:lpstr>Bodoni</vt:lpstr>
      <vt:lpstr>Quattrocento Sans</vt:lpstr>
      <vt:lpstr>Arial</vt:lpstr>
      <vt:lpstr>Kreon</vt:lpstr>
      <vt:lpstr>Minimal Charm</vt:lpstr>
      <vt:lpstr>                      Sword &amp; Shield</vt:lpstr>
      <vt:lpstr>The Switch Franchise </vt:lpstr>
      <vt:lpstr>Chapters</vt:lpstr>
      <vt:lpstr>PowerPoint Presentation</vt:lpstr>
      <vt:lpstr>Cleaning Moves List </vt:lpstr>
      <vt:lpstr>Models </vt:lpstr>
      <vt:lpstr>Coherence Scores </vt:lpstr>
      <vt:lpstr>Mallet LDA Topics</vt:lpstr>
      <vt:lpstr>PowerPoint Presentation</vt:lpstr>
      <vt:lpstr>Different types of fans?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Pokemon Sword &amp; Shield</dc:title>
  <cp:lastModifiedBy>Ong Chin Hwee Francis</cp:lastModifiedBy>
  <cp:revision>125</cp:revision>
  <dcterms:modified xsi:type="dcterms:W3CDTF">2019-12-14T03:06:05Z</dcterms:modified>
</cp:coreProperties>
</file>